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67"/>
  </p:notesMasterIdLst>
  <p:sldIdLst>
    <p:sldId id="256" r:id="rId2"/>
    <p:sldId id="361" r:id="rId3"/>
    <p:sldId id="291" r:id="rId4"/>
    <p:sldId id="329" r:id="rId5"/>
    <p:sldId id="328" r:id="rId6"/>
    <p:sldId id="330" r:id="rId7"/>
    <p:sldId id="334" r:id="rId8"/>
    <p:sldId id="332" r:id="rId9"/>
    <p:sldId id="395" r:id="rId10"/>
    <p:sldId id="380" r:id="rId11"/>
    <p:sldId id="420" r:id="rId12"/>
    <p:sldId id="379" r:id="rId13"/>
    <p:sldId id="378" r:id="rId14"/>
    <p:sldId id="381" r:id="rId15"/>
    <p:sldId id="416" r:id="rId16"/>
    <p:sldId id="377" r:id="rId17"/>
    <p:sldId id="417" r:id="rId18"/>
    <p:sldId id="367" r:id="rId19"/>
    <p:sldId id="359" r:id="rId20"/>
    <p:sldId id="363" r:id="rId21"/>
    <p:sldId id="364" r:id="rId22"/>
    <p:sldId id="392" r:id="rId23"/>
    <p:sldId id="393" r:id="rId24"/>
    <p:sldId id="394" r:id="rId25"/>
    <p:sldId id="360" r:id="rId26"/>
    <p:sldId id="382" r:id="rId27"/>
    <p:sldId id="366" r:id="rId28"/>
    <p:sldId id="374" r:id="rId29"/>
    <p:sldId id="383" r:id="rId30"/>
    <p:sldId id="384" r:id="rId31"/>
    <p:sldId id="390" r:id="rId32"/>
    <p:sldId id="387" r:id="rId33"/>
    <p:sldId id="388" r:id="rId34"/>
    <p:sldId id="385" r:id="rId35"/>
    <p:sldId id="365" r:id="rId36"/>
    <p:sldId id="362" r:id="rId37"/>
    <p:sldId id="386" r:id="rId38"/>
    <p:sldId id="372" r:id="rId39"/>
    <p:sldId id="369" r:id="rId40"/>
    <p:sldId id="370" r:id="rId41"/>
    <p:sldId id="375" r:id="rId42"/>
    <p:sldId id="376" r:id="rId43"/>
    <p:sldId id="407" r:id="rId44"/>
    <p:sldId id="408" r:id="rId45"/>
    <p:sldId id="409" r:id="rId46"/>
    <p:sldId id="410" r:id="rId47"/>
    <p:sldId id="391" r:id="rId48"/>
    <p:sldId id="414" r:id="rId49"/>
    <p:sldId id="415" r:id="rId50"/>
    <p:sldId id="419" r:id="rId51"/>
    <p:sldId id="418" r:id="rId52"/>
    <p:sldId id="421" r:id="rId53"/>
    <p:sldId id="422" r:id="rId54"/>
    <p:sldId id="357" r:id="rId55"/>
    <p:sldId id="396" r:id="rId56"/>
    <p:sldId id="399" r:id="rId57"/>
    <p:sldId id="397" r:id="rId58"/>
    <p:sldId id="398" r:id="rId59"/>
    <p:sldId id="400" r:id="rId60"/>
    <p:sldId id="401" r:id="rId61"/>
    <p:sldId id="402" r:id="rId62"/>
    <p:sldId id="406" r:id="rId63"/>
    <p:sldId id="403" r:id="rId64"/>
    <p:sldId id="404" r:id="rId65"/>
    <p:sldId id="405"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inho424" initials="r" lastIdx="0" clrIdx="0">
    <p:extLst>
      <p:ext uri="{19B8F6BF-5375-455C-9EA6-DF929625EA0E}">
        <p15:presenceInfo xmlns:p15="http://schemas.microsoft.com/office/powerpoint/2012/main" userId="ronaldinho42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59" autoAdjust="0"/>
  </p:normalViewPr>
  <p:slideViewPr>
    <p:cSldViewPr snapToGrid="0">
      <p:cViewPr varScale="1">
        <p:scale>
          <a:sx n="81" d="100"/>
          <a:sy n="81" d="100"/>
        </p:scale>
        <p:origin x="10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tr-TR" sz="4400" b="0" strike="noStrike" spc="-1">
                <a:solidFill>
                  <a:srgbClr val="FFFFFF"/>
                </a:solidFill>
                <a:latin typeface="Garamond"/>
              </a:rPr>
              <a:t>Click to move the slide</a:t>
            </a:r>
          </a:p>
        </p:txBody>
      </p:sp>
      <p:sp>
        <p:nvSpPr>
          <p:cNvPr id="10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tr-TR" sz="2000" b="0" strike="noStrike" spc="-1">
                <a:latin typeface="Arial"/>
              </a:rPr>
              <a:t>Click to edit the notes format</a:t>
            </a:r>
          </a:p>
        </p:txBody>
      </p:sp>
      <p:sp>
        <p:nvSpPr>
          <p:cNvPr id="10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tr-TR" sz="1400" b="0" strike="noStrike" spc="-1">
                <a:latin typeface="Times New Roman"/>
              </a:rPr>
              <a:t>&lt;header&gt;</a:t>
            </a:r>
          </a:p>
        </p:txBody>
      </p:sp>
      <p:sp>
        <p:nvSpPr>
          <p:cNvPr id="103"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algn="r">
              <a:buNone/>
              <a:defRPr lang="tr-TR" sz="1400" b="0" strike="noStrike" spc="-1">
                <a:latin typeface="Times New Roman"/>
              </a:defRPr>
            </a:lvl1pPr>
          </a:lstStyle>
          <a:p>
            <a:pPr algn="r">
              <a:buNone/>
            </a:pPr>
            <a:r>
              <a:rPr lang="tr-TR" sz="1400" b="0" strike="noStrike" spc="-1">
                <a:latin typeface="Times New Roman"/>
              </a:rPr>
              <a:t>&lt;date/time&gt;</a:t>
            </a:r>
          </a:p>
        </p:txBody>
      </p:sp>
      <p:sp>
        <p:nvSpPr>
          <p:cNvPr id="104"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a:defRPr lang="tr-TR" sz="1400" b="0" strike="noStrike" spc="-1">
                <a:latin typeface="Times New Roman"/>
              </a:defRPr>
            </a:lvl1pPr>
          </a:lstStyle>
          <a:p>
            <a:r>
              <a:rPr lang="tr-TR" sz="1400" b="0" strike="noStrike" spc="-1">
                <a:latin typeface="Times New Roman"/>
              </a:rPr>
              <a:t>&lt;footer&gt;</a:t>
            </a:r>
          </a:p>
        </p:txBody>
      </p:sp>
      <p:sp>
        <p:nvSpPr>
          <p:cNvPr id="105"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algn="r">
              <a:buNone/>
              <a:defRPr lang="tr-TR" sz="1400" b="0" strike="noStrike" spc="-1">
                <a:latin typeface="Times New Roman"/>
              </a:defRPr>
            </a:lvl1pPr>
          </a:lstStyle>
          <a:p>
            <a:pPr algn="r">
              <a:buNone/>
            </a:pPr>
            <a:fld id="{50A81CCD-8673-4E53-988F-56938FC0ED55}" type="slidenum">
              <a:rPr lang="tr-TR" sz="1400" b="0" strike="noStrike" spc="-1">
                <a:latin typeface="Times New Roman"/>
              </a:rPr>
              <a:t>‹#›</a:t>
            </a:fld>
            <a:endParaRPr lang="tr-TR" sz="1400" b="0" strike="noStrike" spc="-1">
              <a:latin typeface="Times New Roman"/>
            </a:endParaRPr>
          </a:p>
        </p:txBody>
      </p:sp>
    </p:spTree>
    <p:extLst>
      <p:ext uri="{BB962C8B-B14F-4D97-AF65-F5344CB8AC3E}">
        <p14:creationId xmlns:p14="http://schemas.microsoft.com/office/powerpoint/2010/main" val="60092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2</a:t>
            </a:fld>
            <a:endParaRPr lang="tr-TR" sz="1400" b="0" strike="noStrike" spc="-1">
              <a:latin typeface="Times New Roman"/>
            </a:endParaRPr>
          </a:p>
        </p:txBody>
      </p:sp>
    </p:spTree>
    <p:extLst>
      <p:ext uri="{BB962C8B-B14F-4D97-AF65-F5344CB8AC3E}">
        <p14:creationId xmlns:p14="http://schemas.microsoft.com/office/powerpoint/2010/main" val="25037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en-US" dirty="0" err="1" smtClean="0"/>
              <a:t>KY’li</a:t>
            </a:r>
            <a:r>
              <a:rPr lang="en-US" dirty="0" smtClean="0"/>
              <a:t> </a:t>
            </a:r>
            <a:r>
              <a:rPr lang="en-US" dirty="0" err="1" smtClean="0"/>
              <a:t>hastalarda</a:t>
            </a:r>
            <a:r>
              <a:rPr lang="en-US" dirty="0" smtClean="0"/>
              <a:t>, </a:t>
            </a:r>
            <a:r>
              <a:rPr lang="en-US" dirty="0" err="1" smtClean="0"/>
              <a:t>özellikle</a:t>
            </a:r>
            <a:r>
              <a:rPr lang="en-US" dirty="0" smtClean="0"/>
              <a:t> </a:t>
            </a:r>
            <a:r>
              <a:rPr lang="en-US" dirty="0" err="1" smtClean="0"/>
              <a:t>daha</a:t>
            </a:r>
            <a:r>
              <a:rPr lang="en-US" dirty="0" smtClean="0"/>
              <a:t> </a:t>
            </a:r>
            <a:r>
              <a:rPr lang="en-US" dirty="0" err="1" smtClean="0"/>
              <a:t>hafif</a:t>
            </a:r>
            <a:r>
              <a:rPr lang="en-US" dirty="0" smtClean="0"/>
              <a:t> </a:t>
            </a:r>
            <a:r>
              <a:rPr lang="en-US" dirty="0" err="1" smtClean="0"/>
              <a:t>semptomları</a:t>
            </a:r>
            <a:r>
              <a:rPr lang="en-US" dirty="0" smtClean="0"/>
              <a:t> </a:t>
            </a:r>
            <a:r>
              <a:rPr lang="en-US" dirty="0" err="1" smtClean="0"/>
              <a:t>olanlarda</a:t>
            </a:r>
            <a:r>
              <a:rPr lang="en-US" dirty="0" smtClean="0"/>
              <a:t> (NYHA I-III), </a:t>
            </a:r>
            <a:r>
              <a:rPr lang="en-US" dirty="0" err="1" smtClean="0"/>
              <a:t>ölümlerin</a:t>
            </a:r>
            <a:r>
              <a:rPr lang="en-US" dirty="0" smtClean="0"/>
              <a:t> </a:t>
            </a:r>
            <a:r>
              <a:rPr lang="en-US" dirty="0" err="1" smtClean="0"/>
              <a:t>yüksek</a:t>
            </a:r>
            <a:r>
              <a:rPr lang="en-US" dirty="0" smtClean="0"/>
              <a:t> </a:t>
            </a:r>
            <a:r>
              <a:rPr lang="en-US" dirty="0" err="1" smtClean="0"/>
              <a:t>bir</a:t>
            </a:r>
            <a:r>
              <a:rPr lang="en-US" dirty="0" smtClean="0"/>
              <a:t> </a:t>
            </a:r>
            <a:r>
              <a:rPr lang="en-US" dirty="0" err="1" smtClean="0"/>
              <a:t>oranı</a:t>
            </a:r>
            <a:r>
              <a:rPr lang="en-US" dirty="0" smtClean="0"/>
              <a:t> </a:t>
            </a:r>
            <a:r>
              <a:rPr lang="en-US" dirty="0" err="1" smtClean="0"/>
              <a:t>aniden</a:t>
            </a:r>
            <a:r>
              <a:rPr lang="en-US" dirty="0" smtClean="0"/>
              <a:t> </a:t>
            </a:r>
            <a:r>
              <a:rPr lang="en-US" dirty="0" err="1" smtClean="0"/>
              <a:t>ve</a:t>
            </a:r>
            <a:r>
              <a:rPr lang="en-US" dirty="0" smtClean="0"/>
              <a:t> </a:t>
            </a:r>
            <a:r>
              <a:rPr lang="en-US" dirty="0" err="1" smtClean="0"/>
              <a:t>beklenmedik</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meydana</a:t>
            </a:r>
            <a:r>
              <a:rPr lang="en-US" dirty="0" smtClean="0"/>
              <a:t> </a:t>
            </a:r>
            <a:r>
              <a:rPr lang="en-US" dirty="0" err="1" smtClean="0"/>
              <a:t>gelmektedir</a:t>
            </a:r>
            <a:r>
              <a:rPr lang="en-US" dirty="0" smtClean="0"/>
              <a:t>. Bu</a:t>
            </a:r>
            <a:r>
              <a:rPr lang="tr-TR" dirty="0" smtClean="0"/>
              <a:t> </a:t>
            </a:r>
            <a:r>
              <a:rPr lang="en-US" dirty="0" smtClean="0"/>
              <a:t> </a:t>
            </a:r>
            <a:r>
              <a:rPr lang="en-US" dirty="0" err="1" smtClean="0"/>
              <a:t>ölümlerin</a:t>
            </a:r>
            <a:r>
              <a:rPr lang="en-US" dirty="0" smtClean="0"/>
              <a:t>  </a:t>
            </a:r>
            <a:r>
              <a:rPr lang="en-US" dirty="0" err="1" smtClean="0"/>
              <a:t>çoğu</a:t>
            </a:r>
            <a:r>
              <a:rPr lang="en-US" dirty="0" smtClean="0"/>
              <a:t> </a:t>
            </a:r>
            <a:r>
              <a:rPr lang="en-US" dirty="0" err="1" smtClean="0"/>
              <a:t>ventriküler</a:t>
            </a:r>
            <a:r>
              <a:rPr lang="en-US" dirty="0" smtClean="0"/>
              <a:t> </a:t>
            </a:r>
            <a:r>
              <a:rPr lang="en-US" dirty="0" err="1" smtClean="0"/>
              <a:t>aritmiler</a:t>
            </a:r>
            <a:r>
              <a:rPr lang="en-US" dirty="0" smtClean="0"/>
              <a:t>, </a:t>
            </a:r>
            <a:r>
              <a:rPr lang="en-US" dirty="0" err="1" smtClean="0"/>
              <a:t>bradikardi</a:t>
            </a:r>
            <a:r>
              <a:rPr lang="en-US" dirty="0" smtClean="0"/>
              <a:t> </a:t>
            </a:r>
            <a:r>
              <a:rPr lang="en-US" dirty="0" err="1" smtClean="0"/>
              <a:t>ve</a:t>
            </a:r>
            <a:r>
              <a:rPr lang="en-US" dirty="0" smtClean="0"/>
              <a:t> </a:t>
            </a:r>
            <a:r>
              <a:rPr lang="en-US" dirty="0" err="1" smtClean="0"/>
              <a:t>asistol</a:t>
            </a:r>
            <a:r>
              <a:rPr lang="en-US" dirty="0" smtClean="0"/>
              <a:t> </a:t>
            </a:r>
            <a:r>
              <a:rPr lang="en-US" dirty="0" err="1" smtClean="0"/>
              <a:t>dahil</a:t>
            </a:r>
            <a:r>
              <a:rPr lang="en-US" dirty="0" smtClean="0"/>
              <a:t> </a:t>
            </a:r>
            <a:r>
              <a:rPr lang="en-US" dirty="0" err="1" smtClean="0"/>
              <a:t>olmak</a:t>
            </a:r>
            <a:r>
              <a:rPr lang="en-US" dirty="0" smtClean="0"/>
              <a:t> </a:t>
            </a:r>
            <a:r>
              <a:rPr lang="en-US" dirty="0" err="1" smtClean="0"/>
              <a:t>üzere</a:t>
            </a:r>
            <a:r>
              <a:rPr lang="en-US" dirty="0" smtClean="0"/>
              <a:t> </a:t>
            </a:r>
            <a:r>
              <a:rPr lang="en-US" dirty="0" err="1" smtClean="0"/>
              <a:t>elektriksel</a:t>
            </a:r>
            <a:r>
              <a:rPr lang="en-US" dirty="0" smtClean="0"/>
              <a:t> </a:t>
            </a:r>
            <a:r>
              <a:rPr lang="en-US" dirty="0" err="1" smtClean="0"/>
              <a:t>bozukluklara</a:t>
            </a:r>
            <a:r>
              <a:rPr lang="en-US" dirty="0" smtClean="0"/>
              <a:t> </a:t>
            </a:r>
            <a:r>
              <a:rPr lang="en-US" dirty="0" err="1" smtClean="0"/>
              <a:t>bağlıd</a:t>
            </a:r>
            <a:r>
              <a:rPr lang="tr-TR" dirty="0" smtClean="0"/>
              <a:t>ı</a:t>
            </a:r>
            <a:r>
              <a:rPr lang="en-US" dirty="0" smtClean="0"/>
              <a:t>r, </a:t>
            </a:r>
            <a:r>
              <a:rPr lang="en-US" dirty="0" err="1" smtClean="0"/>
              <a:t>ancak</a:t>
            </a:r>
            <a:r>
              <a:rPr lang="en-US" dirty="0" smtClean="0"/>
              <a:t> </a:t>
            </a:r>
            <a:r>
              <a:rPr lang="en-US" dirty="0" err="1" smtClean="0"/>
              <a:t>bazıları</a:t>
            </a:r>
            <a:r>
              <a:rPr lang="en-US" dirty="0" smtClean="0"/>
              <a:t> </a:t>
            </a:r>
            <a:r>
              <a:rPr lang="en-US" dirty="0" err="1" smtClean="0"/>
              <a:t>diğer</a:t>
            </a:r>
            <a:r>
              <a:rPr lang="en-US" dirty="0" smtClean="0"/>
              <a:t> </a:t>
            </a:r>
            <a:r>
              <a:rPr lang="en-US" dirty="0" err="1" smtClean="0"/>
              <a:t>akut</a:t>
            </a:r>
            <a:r>
              <a:rPr lang="en-US" dirty="0" smtClean="0"/>
              <a:t> </a:t>
            </a:r>
            <a:r>
              <a:rPr lang="en-US" dirty="0" err="1" smtClean="0"/>
              <a:t>vasküler</a:t>
            </a:r>
            <a:r>
              <a:rPr lang="en-US" dirty="0" smtClean="0"/>
              <a:t> </a:t>
            </a:r>
            <a:r>
              <a:rPr lang="en-US" dirty="0" err="1" smtClean="0"/>
              <a:t>olaylara</a:t>
            </a:r>
            <a:r>
              <a:rPr lang="en-US" dirty="0" smtClean="0"/>
              <a:t> da </a:t>
            </a:r>
            <a:r>
              <a:rPr lang="en-US" dirty="0" err="1" smtClean="0"/>
              <a:t>bağlı</a:t>
            </a:r>
            <a:r>
              <a:rPr lang="en-US" dirty="0" smtClean="0"/>
              <a:t> </a:t>
            </a:r>
            <a:r>
              <a:rPr lang="en-US" dirty="0" err="1" smtClean="0"/>
              <a:t>olabilir</a:t>
            </a:r>
            <a:r>
              <a:rPr lang="en-US" dirty="0" smtClean="0"/>
              <a:t>.</a:t>
            </a:r>
            <a:r>
              <a:rPr lang="tr-TR" dirty="0" smtClean="0"/>
              <a:t> KY </a:t>
            </a:r>
            <a:r>
              <a:rPr lang="tr-TR" dirty="0" err="1" smtClean="0"/>
              <a:t>nın</a:t>
            </a:r>
            <a:r>
              <a:rPr lang="tr-TR" dirty="0" smtClean="0"/>
              <a:t> ilerlemesini durduran veya geciktiren </a:t>
            </a:r>
            <a:r>
              <a:rPr lang="tr-TR" dirty="0" err="1" smtClean="0"/>
              <a:t>medıkal</a:t>
            </a:r>
            <a:r>
              <a:rPr lang="tr-TR" dirty="0" smtClean="0"/>
              <a:t> tedavilerin, yıllık ani ölüm oranlarını azalttığı gösterilmiştir, ancak aritmik olaylar meydana geldiklerinde tedavi etmezler. </a:t>
            </a:r>
            <a:r>
              <a:rPr lang="tr-TR" dirty="0" err="1" smtClean="0"/>
              <a:t>ICD'ler</a:t>
            </a:r>
            <a:r>
              <a:rPr lang="tr-TR" dirty="0" smtClean="0"/>
              <a:t> potansiyel olarak ölümcül </a:t>
            </a:r>
            <a:r>
              <a:rPr lang="tr-TR" dirty="0" err="1" smtClean="0"/>
              <a:t>ventriküler</a:t>
            </a:r>
            <a:r>
              <a:rPr lang="tr-TR" dirty="0" smtClean="0"/>
              <a:t> aritmileri </a:t>
            </a:r>
            <a:r>
              <a:rPr lang="tr-TR" dirty="0" err="1" smtClean="0"/>
              <a:t>edavı</a:t>
            </a:r>
            <a:r>
              <a:rPr lang="tr-TR" dirty="0" smtClean="0"/>
              <a:t> etmede etkilidir ve </a:t>
            </a:r>
            <a:r>
              <a:rPr lang="tr-TR" dirty="0" err="1" smtClean="0"/>
              <a:t>transvenöz</a:t>
            </a:r>
            <a:r>
              <a:rPr lang="tr-TR" dirty="0" smtClean="0"/>
              <a:t> sistemler söz konusu olduğundan </a:t>
            </a:r>
            <a:r>
              <a:rPr lang="tr-TR" dirty="0" err="1" smtClean="0"/>
              <a:t>bradikardiyi</a:t>
            </a:r>
            <a:r>
              <a:rPr lang="tr-TR" dirty="0" smtClean="0"/>
              <a:t> de önlerler. Bazı </a:t>
            </a:r>
            <a:r>
              <a:rPr lang="tr-TR" dirty="0" err="1" smtClean="0"/>
              <a:t>antiaritmik</a:t>
            </a:r>
            <a:r>
              <a:rPr lang="tr-TR" dirty="0" smtClean="0"/>
              <a:t> ilaçlar </a:t>
            </a:r>
            <a:r>
              <a:rPr lang="tr-TR" dirty="0" err="1" smtClean="0"/>
              <a:t>taşiaritmi</a:t>
            </a:r>
            <a:r>
              <a:rPr lang="tr-TR" dirty="0" smtClean="0"/>
              <a:t> ve ani ölüm oranlarını azaltabilir, ancak genel </a:t>
            </a:r>
            <a:r>
              <a:rPr lang="tr-TR" dirty="0" err="1" smtClean="0"/>
              <a:t>mortaliteyi</a:t>
            </a:r>
            <a:r>
              <a:rPr lang="tr-TR" dirty="0" smtClean="0"/>
              <a:t> azaltmaz ve hatta artırabilirler.</a:t>
            </a:r>
            <a:endParaRPr lang="en-US" dirty="0" smtClean="0"/>
          </a:p>
          <a:p>
            <a:endParaRPr lang="en-US" dirty="0" smtClean="0"/>
          </a:p>
          <a:p>
            <a:endParaRPr lang="en-US" dirty="0" smtClean="0"/>
          </a:p>
          <a:p>
            <a:endParaRPr lang="en-US" dirty="0" smtClean="0"/>
          </a:p>
          <a:p>
            <a:r>
              <a:rPr lang="tr-TR" dirty="0" smtClean="0"/>
              <a:t>ICD veya CRT-D </a:t>
            </a:r>
            <a:r>
              <a:rPr lang="tr-TR" dirty="0" err="1" smtClean="0"/>
              <a:t>implantasyonunun</a:t>
            </a:r>
            <a:r>
              <a:rPr lang="tr-TR" dirty="0" smtClean="0"/>
              <a:t> ardından, şok etkinliğini </a:t>
            </a:r>
            <a:r>
              <a:rPr lang="en-US" dirty="0" smtClean="0"/>
              <a:t>art</a:t>
            </a:r>
            <a:r>
              <a:rPr lang="tr-TR" dirty="0" smtClean="0"/>
              <a:t>ı</a:t>
            </a:r>
            <a:r>
              <a:rPr lang="en-US" dirty="0" smtClean="0"/>
              <a:t>r</a:t>
            </a:r>
            <a:r>
              <a:rPr lang="tr-TR" dirty="0" err="1" smtClean="0"/>
              <a:t>madığı</a:t>
            </a:r>
            <a:r>
              <a:rPr lang="en-US" dirty="0" smtClean="0"/>
              <a:t> </a:t>
            </a:r>
            <a:r>
              <a:rPr lang="tr-TR" dirty="0" smtClean="0"/>
              <a:t>veya aritmik ölümü azaltmadığı için rutin </a:t>
            </a:r>
            <a:r>
              <a:rPr lang="tr-TR" dirty="0" err="1" smtClean="0"/>
              <a:t>defibrilasyon</a:t>
            </a:r>
            <a:r>
              <a:rPr lang="tr-TR" dirty="0" smtClean="0"/>
              <a:t> eşik testi artık yapılmamaktadır.</a:t>
            </a:r>
            <a:endParaRPr lang="en-US" dirty="0" smtClean="0"/>
          </a:p>
          <a:p>
            <a:endParaRPr lang="en-US" dirty="0" smtClean="0"/>
          </a:p>
          <a:p>
            <a:r>
              <a:rPr lang="tr-TR" dirty="0" smtClean="0"/>
              <a:t>Genel olarak, birincil </a:t>
            </a:r>
            <a:r>
              <a:rPr lang="en-US" dirty="0" err="1" smtClean="0"/>
              <a:t>koruma</a:t>
            </a:r>
            <a:r>
              <a:rPr lang="en-US" dirty="0" smtClean="0"/>
              <a:t> </a:t>
            </a:r>
            <a:r>
              <a:rPr lang="en-US" dirty="0" err="1" smtClean="0"/>
              <a:t>ama</a:t>
            </a:r>
            <a:r>
              <a:rPr lang="tr-TR" dirty="0" smtClean="0"/>
              <a:t>ç</a:t>
            </a:r>
            <a:r>
              <a:rPr lang="en-US" dirty="0" smtClean="0"/>
              <a:t>l</a:t>
            </a:r>
            <a:r>
              <a:rPr lang="tr-TR" dirty="0" smtClean="0"/>
              <a:t>ı</a:t>
            </a:r>
            <a:r>
              <a:rPr lang="en-US" dirty="0" smtClean="0"/>
              <a:t> </a:t>
            </a:r>
            <a:r>
              <a:rPr lang="tr-TR" dirty="0" smtClean="0"/>
              <a:t>ICD</a:t>
            </a:r>
            <a:r>
              <a:rPr lang="en-US" baseline="0" dirty="0" smtClean="0"/>
              <a:t> </a:t>
            </a:r>
            <a:r>
              <a:rPr lang="en-US" baseline="0" dirty="0" err="1" smtClean="0"/>
              <a:t>implantasyonu</a:t>
            </a:r>
            <a:r>
              <a:rPr lang="en-US" baseline="0" dirty="0" smtClean="0"/>
              <a:t> </a:t>
            </a:r>
            <a:r>
              <a:rPr lang="en-US" baseline="0" dirty="0" err="1" smtClean="0"/>
              <a:t>sonras</a:t>
            </a:r>
            <a:r>
              <a:rPr lang="tr-TR" baseline="0" dirty="0" smtClean="0"/>
              <a:t>ı</a:t>
            </a:r>
            <a:r>
              <a:rPr lang="en-US" baseline="0" dirty="0" smtClean="0"/>
              <a:t>  </a:t>
            </a:r>
            <a:r>
              <a:rPr lang="tr-TR" dirty="0" err="1" smtClean="0"/>
              <a:t>pacing</a:t>
            </a:r>
            <a:r>
              <a:rPr lang="en-US" baseline="0" dirty="0" smtClean="0"/>
              <a:t> e</a:t>
            </a:r>
            <a:r>
              <a:rPr lang="tr-TR" baseline="0" dirty="0" smtClean="0"/>
              <a:t>ş</a:t>
            </a:r>
            <a:r>
              <a:rPr lang="en-US" baseline="0" dirty="0" err="1" smtClean="0"/>
              <a:t>i</a:t>
            </a:r>
            <a:r>
              <a:rPr lang="tr-TR" baseline="0" dirty="0" smtClean="0"/>
              <a:t>ğ</a:t>
            </a:r>
            <a:r>
              <a:rPr lang="en-US" baseline="0" dirty="0" err="1" smtClean="0"/>
              <a:t>i</a:t>
            </a:r>
            <a:r>
              <a:rPr lang="en-US" baseline="0" dirty="0" smtClean="0"/>
              <a:t>  </a:t>
            </a:r>
            <a:r>
              <a:rPr lang="tr-TR" dirty="0" smtClean="0"/>
              <a:t>40/</a:t>
            </a:r>
            <a:r>
              <a:rPr lang="tr-TR" dirty="0" err="1" smtClean="0"/>
              <a:t>dk</a:t>
            </a:r>
            <a:r>
              <a:rPr lang="en-US" baseline="0" dirty="0" smtClean="0"/>
              <a:t> ; </a:t>
            </a:r>
            <a:r>
              <a:rPr lang="tr-TR" dirty="0" smtClean="0"/>
              <a:t>taşikardi tedavi bölgesi &gt;200/</a:t>
            </a:r>
            <a:r>
              <a:rPr lang="tr-TR" dirty="0" err="1" smtClean="0"/>
              <a:t>dk</a:t>
            </a:r>
            <a:r>
              <a:rPr lang="tr-TR" baseline="0" dirty="0" smtClean="0"/>
              <a:t> </a:t>
            </a:r>
            <a:r>
              <a:rPr lang="en-US" dirty="0" err="1" smtClean="0"/>
              <a:t>ola</a:t>
            </a:r>
            <a:r>
              <a:rPr lang="tr-TR" dirty="0" smtClean="0"/>
              <a:t>c</a:t>
            </a:r>
            <a:r>
              <a:rPr lang="en-US" dirty="0" err="1" smtClean="0"/>
              <a:t>ak</a:t>
            </a:r>
            <a:r>
              <a:rPr lang="en-US" dirty="0" smtClean="0"/>
              <a:t> </a:t>
            </a:r>
            <a:r>
              <a:rPr lang="tr-TR" dirty="0" smtClean="0"/>
              <a:t>şekilde </a:t>
            </a:r>
            <a:r>
              <a:rPr lang="tr-TR" dirty="0" err="1" smtClean="0"/>
              <a:t>programlanm</a:t>
            </a:r>
            <a:r>
              <a:rPr lang="en-US" dirty="0" smtClean="0"/>
              <a:t>al</a:t>
            </a:r>
            <a:r>
              <a:rPr lang="tr-TR" dirty="0" smtClean="0"/>
              <a:t>ı</a:t>
            </a:r>
            <a:r>
              <a:rPr lang="en-US" dirty="0" smtClean="0"/>
              <a:t>d</a:t>
            </a:r>
            <a:r>
              <a:rPr lang="tr-TR" dirty="0" smtClean="0"/>
              <a:t>ı</a:t>
            </a:r>
            <a:r>
              <a:rPr lang="en-US" dirty="0" smtClean="0"/>
              <a:t>r</a:t>
            </a:r>
            <a:r>
              <a:rPr lang="tr-TR" dirty="0" smtClean="0"/>
              <a:t>.</a:t>
            </a:r>
            <a:endParaRPr lang="en-US" dirty="0" smtClean="0"/>
          </a:p>
          <a:p>
            <a:endParaRPr lang="en-US" dirty="0" smtClean="0"/>
          </a:p>
          <a:p>
            <a:r>
              <a:rPr lang="tr-TR" dirty="0" smtClean="0"/>
              <a:t>İkincil önleme için programlama, hastanın özel ihtiyaçlarına göre uyarlanmalıdır.</a:t>
            </a:r>
            <a:endParaRPr lang="en-US" dirty="0" smtClean="0"/>
          </a:p>
          <a:p>
            <a:endParaRPr lang="en-US" dirty="0" smtClean="0"/>
          </a:p>
          <a:p>
            <a:r>
              <a:rPr lang="tr-TR" dirty="0" err="1" smtClean="0"/>
              <a:t>Ventriküler</a:t>
            </a:r>
            <a:r>
              <a:rPr lang="tr-TR" dirty="0" smtClean="0"/>
              <a:t> aritmiler bir komplikasyon ve</a:t>
            </a:r>
            <a:r>
              <a:rPr lang="en-US" dirty="0" err="1" smtClean="0"/>
              <a:t>ya</a:t>
            </a:r>
            <a:r>
              <a:rPr lang="tr-TR" dirty="0" smtClean="0"/>
              <a:t> bazı durumlarda KY nedeni olabilir. Sık </a:t>
            </a:r>
            <a:r>
              <a:rPr lang="tr-TR" dirty="0" err="1" smtClean="0"/>
              <a:t>ventriküler</a:t>
            </a:r>
            <a:r>
              <a:rPr lang="tr-TR" dirty="0" smtClean="0"/>
              <a:t> prematüre atımlar geri dönüşümlü </a:t>
            </a:r>
            <a:r>
              <a:rPr lang="tr-TR" dirty="0" err="1" smtClean="0"/>
              <a:t>sistolik</a:t>
            </a:r>
            <a:r>
              <a:rPr lang="tr-TR" dirty="0" smtClean="0"/>
              <a:t> </a:t>
            </a:r>
            <a:r>
              <a:rPr lang="tr-TR" dirty="0" err="1" smtClean="0"/>
              <a:t>disfonksiyona</a:t>
            </a:r>
            <a:r>
              <a:rPr lang="tr-TR" dirty="0" smtClean="0"/>
              <a:t> yol açabilir. Olası faktörler arasında </a:t>
            </a:r>
            <a:r>
              <a:rPr lang="en-US" dirty="0" err="1" smtClean="0"/>
              <a:t>dissenkroni</a:t>
            </a:r>
            <a:r>
              <a:rPr lang="tr-TR" dirty="0" smtClean="0"/>
              <a:t> ve anormal kalsiyum kullanımı sayılabilir.</a:t>
            </a:r>
            <a:r>
              <a:rPr lang="en-US" dirty="0" smtClean="0"/>
              <a:t> </a:t>
            </a:r>
            <a:r>
              <a:rPr lang="en-US" dirty="0" err="1" smtClean="0"/>
              <a:t>KY'deki</a:t>
            </a:r>
            <a:r>
              <a:rPr lang="en-US" dirty="0" smtClean="0"/>
              <a:t> </a:t>
            </a:r>
            <a:r>
              <a:rPr lang="en-US" dirty="0" err="1" smtClean="0"/>
              <a:t>ventriküler</a:t>
            </a:r>
            <a:r>
              <a:rPr lang="en-US" dirty="0" smtClean="0"/>
              <a:t> </a:t>
            </a:r>
            <a:r>
              <a:rPr lang="en-US" dirty="0" err="1" smtClean="0"/>
              <a:t>aritmilerin</a:t>
            </a:r>
            <a:r>
              <a:rPr lang="en-US" dirty="0" smtClean="0"/>
              <a:t> ilk </a:t>
            </a:r>
            <a:r>
              <a:rPr lang="en-US" dirty="0" err="1" smtClean="0"/>
              <a:t>yönetimi</a:t>
            </a:r>
            <a:r>
              <a:rPr lang="en-US" dirty="0" smtClean="0"/>
              <a:t>, </a:t>
            </a:r>
            <a:r>
              <a:rPr lang="en-US" dirty="0" err="1" smtClean="0"/>
              <a:t>potansiyel</a:t>
            </a:r>
            <a:r>
              <a:rPr lang="en-US" dirty="0" smtClean="0"/>
              <a:t> </a:t>
            </a:r>
            <a:r>
              <a:rPr lang="en-US" dirty="0" err="1" smtClean="0"/>
              <a:t>tetikleyicilerin</a:t>
            </a:r>
            <a:r>
              <a:rPr lang="en-US" dirty="0" smtClean="0"/>
              <a:t> (</a:t>
            </a:r>
            <a:r>
              <a:rPr lang="en-US" dirty="0" err="1" smtClean="0"/>
              <a:t>elektrolit</a:t>
            </a:r>
            <a:r>
              <a:rPr lang="en-US" dirty="0" smtClean="0"/>
              <a:t> </a:t>
            </a:r>
            <a:r>
              <a:rPr lang="en-US" dirty="0" err="1" smtClean="0"/>
              <a:t>anormallikleri</a:t>
            </a:r>
            <a:r>
              <a:rPr lang="en-US" dirty="0" smtClean="0"/>
              <a:t>, </a:t>
            </a:r>
            <a:r>
              <a:rPr lang="en-US" dirty="0" err="1" smtClean="0"/>
              <a:t>özellikle</a:t>
            </a:r>
            <a:r>
              <a:rPr lang="en-US" dirty="0" smtClean="0"/>
              <a:t> </a:t>
            </a:r>
            <a:r>
              <a:rPr lang="en-US" dirty="0" err="1" smtClean="0"/>
              <a:t>hipo</a:t>
            </a:r>
            <a:r>
              <a:rPr lang="en-US" dirty="0" smtClean="0"/>
              <a:t>/</a:t>
            </a:r>
            <a:r>
              <a:rPr lang="en-US" dirty="0" err="1" smtClean="0"/>
              <a:t>hiperkalemi</a:t>
            </a:r>
            <a:r>
              <a:rPr lang="en-US" dirty="0" smtClean="0"/>
              <a:t> </a:t>
            </a:r>
            <a:r>
              <a:rPr lang="en-US" dirty="0" err="1" smtClean="0"/>
              <a:t>ve</a:t>
            </a:r>
            <a:r>
              <a:rPr lang="en-US" dirty="0" smtClean="0"/>
              <a:t> pro-</a:t>
            </a:r>
            <a:r>
              <a:rPr lang="en-US" dirty="0" err="1" smtClean="0"/>
              <a:t>aritmik</a:t>
            </a:r>
            <a:r>
              <a:rPr lang="en-US" dirty="0" smtClean="0"/>
              <a:t> </a:t>
            </a:r>
            <a:r>
              <a:rPr lang="en-US" dirty="0" err="1" smtClean="0"/>
              <a:t>ilaçlar</a:t>
            </a:r>
            <a:r>
              <a:rPr lang="en-US" dirty="0" smtClean="0"/>
              <a:t> </a:t>
            </a:r>
            <a:r>
              <a:rPr lang="en-US" dirty="0" err="1" smtClean="0"/>
              <a:t>dahil</a:t>
            </a:r>
            <a:r>
              <a:rPr lang="en-US" dirty="0" smtClean="0"/>
              <a:t>) </a:t>
            </a:r>
            <a:r>
              <a:rPr lang="en-US" dirty="0" err="1" smtClean="0"/>
              <a:t>düzeltilmesinin</a:t>
            </a:r>
            <a:r>
              <a:rPr lang="en-US" dirty="0" smtClean="0"/>
              <a:t> </a:t>
            </a:r>
            <a:r>
              <a:rPr lang="en-US" dirty="0" err="1" smtClean="0"/>
              <a:t>yanı</a:t>
            </a:r>
            <a:r>
              <a:rPr lang="en-US" dirty="0" smtClean="0"/>
              <a:t> </a:t>
            </a:r>
            <a:r>
              <a:rPr lang="en-US" dirty="0" err="1" smtClean="0"/>
              <a:t>sıra</a:t>
            </a:r>
            <a:r>
              <a:rPr lang="en-US" dirty="0" smtClean="0"/>
              <a:t> KY </a:t>
            </a:r>
            <a:r>
              <a:rPr lang="en-US" dirty="0" err="1" smtClean="0"/>
              <a:t>ilaç</a:t>
            </a:r>
            <a:r>
              <a:rPr lang="en-US" dirty="0" smtClean="0"/>
              <a:t> </a:t>
            </a:r>
            <a:r>
              <a:rPr lang="en-US" dirty="0" err="1" smtClean="0"/>
              <a:t>tedavisinin</a:t>
            </a:r>
            <a:r>
              <a:rPr lang="en-US" dirty="0" smtClean="0"/>
              <a:t> </a:t>
            </a:r>
            <a:r>
              <a:rPr lang="en-US" dirty="0" err="1" smtClean="0"/>
              <a:t>optimizasyonunu</a:t>
            </a:r>
            <a:r>
              <a:rPr lang="en-US" dirty="0" smtClean="0"/>
              <a:t> </a:t>
            </a:r>
            <a:r>
              <a:rPr lang="en-US" dirty="0" err="1" smtClean="0"/>
              <a:t>içermelidir</a:t>
            </a:r>
            <a:r>
              <a:rPr lang="en-US" dirty="0" smtClean="0"/>
              <a:t>. </a:t>
            </a:r>
            <a:r>
              <a:rPr lang="en-US" dirty="0" err="1" smtClean="0"/>
              <a:t>İskemi</a:t>
            </a:r>
            <a:r>
              <a:rPr lang="en-US" dirty="0" smtClean="0"/>
              <a:t> </a:t>
            </a:r>
            <a:r>
              <a:rPr lang="en-US" dirty="0" err="1" smtClean="0"/>
              <a:t>tetikleyici</a:t>
            </a:r>
            <a:r>
              <a:rPr lang="en-US" dirty="0" smtClean="0"/>
              <a:t> </a:t>
            </a:r>
            <a:r>
              <a:rPr lang="en-US" dirty="0" err="1" smtClean="0"/>
              <a:t>bir</a:t>
            </a:r>
            <a:r>
              <a:rPr lang="en-US" dirty="0" smtClean="0"/>
              <a:t> </a:t>
            </a:r>
            <a:r>
              <a:rPr lang="en-US" dirty="0" err="1" smtClean="0"/>
              <a:t>faktör</a:t>
            </a:r>
            <a:r>
              <a:rPr lang="en-US" dirty="0" smtClean="0"/>
              <a:t> </a:t>
            </a:r>
            <a:r>
              <a:rPr lang="en-US" dirty="0" err="1" smtClean="0"/>
              <a:t>olabilse</a:t>
            </a:r>
            <a:r>
              <a:rPr lang="en-US" dirty="0" smtClean="0"/>
              <a:t> de, </a:t>
            </a:r>
            <a:r>
              <a:rPr lang="en-US" dirty="0" err="1" smtClean="0"/>
              <a:t>revaskülarizasyonun</a:t>
            </a:r>
            <a:r>
              <a:rPr lang="en-US" dirty="0" smtClean="0"/>
              <a:t> </a:t>
            </a:r>
            <a:r>
              <a:rPr lang="en-US" dirty="0" err="1" smtClean="0"/>
              <a:t>ventriküler</a:t>
            </a:r>
            <a:r>
              <a:rPr lang="en-US" dirty="0" smtClean="0"/>
              <a:t> </a:t>
            </a:r>
            <a:r>
              <a:rPr lang="en-US" dirty="0" err="1" smtClean="0"/>
              <a:t>aritmi</a:t>
            </a:r>
            <a:r>
              <a:rPr lang="en-US" dirty="0" smtClean="0"/>
              <a:t> </a:t>
            </a:r>
            <a:r>
              <a:rPr lang="en-US" dirty="0" err="1" smtClean="0"/>
              <a:t>riskini</a:t>
            </a:r>
            <a:r>
              <a:rPr lang="en-US" dirty="0" smtClean="0"/>
              <a:t> </a:t>
            </a:r>
            <a:r>
              <a:rPr lang="en-US" dirty="0" err="1" smtClean="0"/>
              <a:t>azalttığı</a:t>
            </a:r>
            <a:r>
              <a:rPr lang="en-US" dirty="0" smtClean="0"/>
              <a:t> </a:t>
            </a:r>
            <a:r>
              <a:rPr lang="en-US" dirty="0" err="1" smtClean="0"/>
              <a:t>gösterilmemiştir</a:t>
            </a:r>
            <a:r>
              <a:rPr lang="en-US" dirty="0" smtClean="0"/>
              <a:t>. </a:t>
            </a:r>
            <a:r>
              <a:rPr lang="en-US" dirty="0" err="1" smtClean="0"/>
              <a:t>Amiodaron</a:t>
            </a:r>
            <a:r>
              <a:rPr lang="en-US" dirty="0" smtClean="0"/>
              <a:t>, </a:t>
            </a:r>
            <a:r>
              <a:rPr lang="en-US" dirty="0" err="1" smtClean="0"/>
              <a:t>ventriküler</a:t>
            </a:r>
            <a:r>
              <a:rPr lang="en-US" dirty="0" smtClean="0"/>
              <a:t> </a:t>
            </a:r>
            <a:r>
              <a:rPr lang="en-US" dirty="0" err="1" smtClean="0"/>
              <a:t>aritmilerin</a:t>
            </a:r>
            <a:r>
              <a:rPr lang="en-US" dirty="0" smtClean="0"/>
              <a:t> </a:t>
            </a:r>
            <a:r>
              <a:rPr lang="en-US" dirty="0" err="1" smtClean="0"/>
              <a:t>baskılanmasında</a:t>
            </a:r>
            <a:r>
              <a:rPr lang="en-US" dirty="0" smtClean="0"/>
              <a:t>  </a:t>
            </a:r>
            <a:r>
              <a:rPr lang="en-US" dirty="0" err="1" smtClean="0"/>
              <a:t>etkilidir</a:t>
            </a:r>
            <a:r>
              <a:rPr lang="en-US" dirty="0" smtClean="0"/>
              <a:t>. </a:t>
            </a:r>
            <a:r>
              <a:rPr lang="en-US" dirty="0" err="1" smtClean="0"/>
              <a:t>Ancak</a:t>
            </a:r>
            <a:r>
              <a:rPr lang="en-US" dirty="0" smtClean="0"/>
              <a:t>, </a:t>
            </a:r>
            <a:r>
              <a:rPr lang="en-US" b="1" dirty="0" err="1" smtClean="0"/>
              <a:t>ani</a:t>
            </a:r>
            <a:r>
              <a:rPr lang="en-US" b="1" dirty="0" smtClean="0"/>
              <a:t> </a:t>
            </a:r>
            <a:r>
              <a:rPr lang="en-US" b="1" dirty="0" err="1" smtClean="0"/>
              <a:t>kardiyak</a:t>
            </a:r>
            <a:r>
              <a:rPr lang="en-US" b="1" dirty="0" smtClean="0"/>
              <a:t> </a:t>
            </a:r>
            <a:r>
              <a:rPr lang="en-US" b="1" dirty="0" err="1" smtClean="0"/>
              <a:t>ölüm</a:t>
            </a:r>
            <a:r>
              <a:rPr lang="en-US" b="1" dirty="0" smtClean="0"/>
              <a:t> </a:t>
            </a:r>
            <a:r>
              <a:rPr lang="en-US" b="1" dirty="0" err="1" smtClean="0"/>
              <a:t>veya</a:t>
            </a:r>
            <a:r>
              <a:rPr lang="en-US" b="1" dirty="0" smtClean="0"/>
              <a:t> </a:t>
            </a:r>
            <a:r>
              <a:rPr lang="en-US" b="1" dirty="0" err="1" smtClean="0"/>
              <a:t>genel</a:t>
            </a:r>
            <a:r>
              <a:rPr lang="en-US" b="1" dirty="0" smtClean="0"/>
              <a:t> </a:t>
            </a:r>
            <a:r>
              <a:rPr lang="en-US" b="1" dirty="0" err="1" smtClean="0"/>
              <a:t>mortalite</a:t>
            </a:r>
            <a:r>
              <a:rPr lang="en-US" b="1" dirty="0" smtClean="0"/>
              <a:t> </a:t>
            </a:r>
            <a:r>
              <a:rPr lang="en-US" b="1" dirty="0" err="1" smtClean="0"/>
              <a:t>insidansını</a:t>
            </a:r>
            <a:r>
              <a:rPr lang="en-US" b="1" dirty="0" smtClean="0"/>
              <a:t> </a:t>
            </a:r>
            <a:r>
              <a:rPr lang="en-US" b="1" dirty="0" err="1" smtClean="0"/>
              <a:t>azaltmaz</a:t>
            </a:r>
            <a:r>
              <a:rPr lang="en-US" b="1" dirty="0" smtClean="0"/>
              <a:t>. </a:t>
            </a:r>
            <a:r>
              <a:rPr lang="en-US" dirty="0" err="1" smtClean="0"/>
              <a:t>Prematür</a:t>
            </a:r>
            <a:r>
              <a:rPr lang="en-US" dirty="0" smtClean="0"/>
              <a:t> </a:t>
            </a:r>
            <a:r>
              <a:rPr lang="en-US" dirty="0" err="1" smtClean="0"/>
              <a:t>ventriküler</a:t>
            </a:r>
            <a:r>
              <a:rPr lang="en-US" dirty="0" smtClean="0"/>
              <a:t> </a:t>
            </a:r>
            <a:r>
              <a:rPr lang="en-US" dirty="0" err="1" smtClean="0"/>
              <a:t>kasılma</a:t>
            </a:r>
            <a:r>
              <a:rPr lang="en-US" dirty="0" smtClean="0"/>
              <a:t> </a:t>
            </a:r>
            <a:r>
              <a:rPr lang="en-US" dirty="0" err="1" smtClean="0"/>
              <a:t>ile</a:t>
            </a:r>
            <a:r>
              <a:rPr lang="en-US" dirty="0" smtClean="0"/>
              <a:t> </a:t>
            </a:r>
            <a:r>
              <a:rPr lang="en-US" dirty="0" err="1" smtClean="0"/>
              <a:t>indüklenen</a:t>
            </a:r>
            <a:r>
              <a:rPr lang="en-US" dirty="0" smtClean="0"/>
              <a:t> </a:t>
            </a:r>
            <a:r>
              <a:rPr lang="en-US" dirty="0" err="1" smtClean="0"/>
              <a:t>KMP'si</a:t>
            </a:r>
            <a:r>
              <a:rPr lang="en-US" dirty="0" smtClean="0"/>
              <a:t> </a:t>
            </a:r>
            <a:r>
              <a:rPr lang="en-US" dirty="0" err="1" smtClean="0"/>
              <a:t>olan</a:t>
            </a:r>
            <a:r>
              <a:rPr lang="en-US" dirty="0" smtClean="0"/>
              <a:t> </a:t>
            </a:r>
            <a:r>
              <a:rPr lang="en-US" dirty="0" err="1" smtClean="0"/>
              <a:t>hastalarda</a:t>
            </a:r>
            <a:r>
              <a:rPr lang="en-US" dirty="0" smtClean="0"/>
              <a:t>, </a:t>
            </a:r>
            <a:r>
              <a:rPr lang="en-US" dirty="0" err="1" smtClean="0"/>
              <a:t>amiodaron</a:t>
            </a:r>
            <a:r>
              <a:rPr lang="en-US" dirty="0" smtClean="0"/>
              <a:t> </a:t>
            </a:r>
            <a:r>
              <a:rPr lang="en-US" dirty="0" err="1" smtClean="0"/>
              <a:t>uygulamasının</a:t>
            </a:r>
            <a:r>
              <a:rPr lang="en-US" dirty="0" smtClean="0"/>
              <a:t> </a:t>
            </a:r>
            <a:r>
              <a:rPr lang="en-US" dirty="0" err="1" smtClean="0"/>
              <a:t>tekrarlayan</a:t>
            </a:r>
            <a:r>
              <a:rPr lang="en-US" dirty="0" smtClean="0"/>
              <a:t> </a:t>
            </a:r>
            <a:r>
              <a:rPr lang="en-US" dirty="0" err="1" smtClean="0"/>
              <a:t>aritmileri</a:t>
            </a:r>
            <a:r>
              <a:rPr lang="en-US" dirty="0" smtClean="0"/>
              <a:t> </a:t>
            </a:r>
            <a:r>
              <a:rPr lang="en-US" dirty="0" err="1" smtClean="0"/>
              <a:t>azalttığı</a:t>
            </a:r>
            <a:r>
              <a:rPr lang="en-US" dirty="0" smtClean="0"/>
              <a:t> </a:t>
            </a:r>
            <a:r>
              <a:rPr lang="en-US" dirty="0" err="1" smtClean="0"/>
              <a:t>ve</a:t>
            </a:r>
            <a:r>
              <a:rPr lang="en-US" dirty="0" smtClean="0"/>
              <a:t> </a:t>
            </a:r>
            <a:r>
              <a:rPr lang="en-US" dirty="0" err="1" smtClean="0"/>
              <a:t>semptomları</a:t>
            </a:r>
            <a:r>
              <a:rPr lang="en-US" dirty="0" smtClean="0"/>
              <a:t> </a:t>
            </a:r>
            <a:r>
              <a:rPr lang="en-US" dirty="0" err="1" smtClean="0"/>
              <a:t>ve</a:t>
            </a:r>
            <a:r>
              <a:rPr lang="en-US" dirty="0" smtClean="0"/>
              <a:t> LV </a:t>
            </a:r>
            <a:r>
              <a:rPr lang="en-US" dirty="0" err="1" smtClean="0"/>
              <a:t>fonksiyonunu</a:t>
            </a:r>
            <a:r>
              <a:rPr lang="en-US" dirty="0" smtClean="0"/>
              <a:t> </a:t>
            </a:r>
            <a:r>
              <a:rPr lang="en-US" dirty="0" err="1" smtClean="0"/>
              <a:t>iyileştirdiği</a:t>
            </a:r>
            <a:r>
              <a:rPr lang="en-US" dirty="0" smtClean="0"/>
              <a:t> </a:t>
            </a:r>
            <a:r>
              <a:rPr lang="en-US" dirty="0" err="1" smtClean="0"/>
              <a:t>düşünülebilir</a:t>
            </a:r>
            <a:r>
              <a:rPr lang="en-US" dirty="0" smtClean="0"/>
              <a:t>, </a:t>
            </a:r>
            <a:r>
              <a:rPr lang="en-US" dirty="0" err="1" smtClean="0"/>
              <a:t>ancak</a:t>
            </a:r>
            <a:r>
              <a:rPr lang="en-US" dirty="0" smtClean="0"/>
              <a:t> </a:t>
            </a:r>
            <a:r>
              <a:rPr lang="en-US" dirty="0" err="1" smtClean="0"/>
              <a:t>yan</a:t>
            </a:r>
            <a:r>
              <a:rPr lang="en-US" dirty="0" smtClean="0"/>
              <a:t> </a:t>
            </a:r>
            <a:r>
              <a:rPr lang="en-US" dirty="0" err="1" smtClean="0"/>
              <a:t>etkileri</a:t>
            </a:r>
            <a:r>
              <a:rPr lang="en-US" dirty="0" smtClean="0"/>
              <a:t> de </a:t>
            </a:r>
            <a:r>
              <a:rPr lang="en-US" dirty="0" err="1" smtClean="0"/>
              <a:t>dikkate</a:t>
            </a:r>
            <a:r>
              <a:rPr lang="en-US" dirty="0" smtClean="0"/>
              <a:t> </a:t>
            </a:r>
            <a:r>
              <a:rPr lang="en-US" dirty="0" err="1" smtClean="0"/>
              <a:t>alınmalıdır</a:t>
            </a:r>
            <a:r>
              <a:rPr lang="en-US" dirty="0" smtClean="0"/>
              <a:t>. </a:t>
            </a:r>
            <a:r>
              <a:rPr lang="en-US" dirty="0" err="1" smtClean="0"/>
              <a:t>VPB'lerin</a:t>
            </a:r>
            <a:r>
              <a:rPr lang="en-US" dirty="0" smtClean="0"/>
              <a:t> </a:t>
            </a:r>
            <a:r>
              <a:rPr lang="en-US" dirty="0" err="1" smtClean="0"/>
              <a:t>radyofrekans</a:t>
            </a:r>
            <a:r>
              <a:rPr lang="en-US" dirty="0" smtClean="0"/>
              <a:t> </a:t>
            </a:r>
            <a:r>
              <a:rPr lang="en-US" dirty="0" err="1" smtClean="0"/>
              <a:t>ablasyonu</a:t>
            </a:r>
            <a:r>
              <a:rPr lang="en-US" dirty="0" smtClean="0"/>
              <a:t>, </a:t>
            </a:r>
            <a:r>
              <a:rPr lang="en-US" dirty="0" err="1" smtClean="0"/>
              <a:t>VPB'ler</a:t>
            </a:r>
            <a:r>
              <a:rPr lang="en-US" dirty="0" smtClean="0"/>
              <a:t> LV </a:t>
            </a:r>
            <a:r>
              <a:rPr lang="en-US" dirty="0" err="1" smtClean="0"/>
              <a:t>işlev</a:t>
            </a:r>
            <a:r>
              <a:rPr lang="en-US" dirty="0" smtClean="0"/>
              <a:t> </a:t>
            </a:r>
            <a:r>
              <a:rPr lang="en-US" dirty="0" err="1" smtClean="0"/>
              <a:t>bozukluğuna</a:t>
            </a:r>
            <a:r>
              <a:rPr lang="en-US" dirty="0" smtClean="0"/>
              <a:t> </a:t>
            </a:r>
            <a:r>
              <a:rPr lang="en-US" dirty="0" err="1" smtClean="0"/>
              <a:t>katkıda</a:t>
            </a:r>
            <a:r>
              <a:rPr lang="en-US" dirty="0" smtClean="0"/>
              <a:t> </a:t>
            </a:r>
            <a:r>
              <a:rPr lang="en-US" dirty="0" err="1" smtClean="0"/>
              <a:t>bulunduğunda</a:t>
            </a:r>
            <a:r>
              <a:rPr lang="en-US" dirty="0" smtClean="0"/>
              <a:t>, </a:t>
            </a:r>
            <a:r>
              <a:rPr lang="en-US" dirty="0" err="1" smtClean="0"/>
              <a:t>taşikardiyomiyopatili</a:t>
            </a:r>
            <a:r>
              <a:rPr lang="en-US" dirty="0" smtClean="0"/>
              <a:t> </a:t>
            </a:r>
            <a:r>
              <a:rPr lang="en-US" dirty="0" err="1" smtClean="0"/>
              <a:t>hastalarda</a:t>
            </a:r>
            <a:r>
              <a:rPr lang="en-US" dirty="0" smtClean="0"/>
              <a:t> LV </a:t>
            </a:r>
            <a:r>
              <a:rPr lang="en-US" dirty="0" err="1" smtClean="0"/>
              <a:t>işlevini</a:t>
            </a:r>
            <a:r>
              <a:rPr lang="en-US" dirty="0" smtClean="0"/>
              <a:t> </a:t>
            </a:r>
            <a:r>
              <a:rPr lang="en-US" dirty="0" err="1" smtClean="0"/>
              <a:t>ve</a:t>
            </a:r>
            <a:r>
              <a:rPr lang="en-US" dirty="0" smtClean="0"/>
              <a:t> </a:t>
            </a:r>
            <a:r>
              <a:rPr lang="en-US" dirty="0" err="1" smtClean="0"/>
              <a:t>muhtemelen</a:t>
            </a:r>
            <a:r>
              <a:rPr lang="en-US" dirty="0" smtClean="0"/>
              <a:t> </a:t>
            </a:r>
            <a:r>
              <a:rPr lang="en-US" dirty="0" err="1" smtClean="0"/>
              <a:t>sonuçları</a:t>
            </a:r>
            <a:r>
              <a:rPr lang="en-US" dirty="0" smtClean="0"/>
              <a:t> </a:t>
            </a:r>
            <a:r>
              <a:rPr lang="en-US" dirty="0" err="1" smtClean="0"/>
              <a:t>iyileştirebilir</a:t>
            </a:r>
            <a:r>
              <a:rPr lang="en-US" dirty="0" smtClean="0"/>
              <a:t>. </a:t>
            </a:r>
            <a:r>
              <a:rPr lang="en-US" dirty="0" err="1" smtClean="0"/>
              <a:t>Temel</a:t>
            </a:r>
            <a:r>
              <a:rPr lang="en-US" dirty="0" smtClean="0"/>
              <a:t> PVC </a:t>
            </a:r>
            <a:r>
              <a:rPr lang="en-US" dirty="0" err="1" smtClean="0"/>
              <a:t>yükünde</a:t>
            </a:r>
            <a:r>
              <a:rPr lang="en-US" dirty="0" smtClean="0"/>
              <a:t> </a:t>
            </a:r>
            <a:r>
              <a:rPr lang="en-US" dirty="0" err="1" smtClean="0"/>
              <a:t>sürekli</a:t>
            </a:r>
            <a:r>
              <a:rPr lang="en-US" dirty="0" smtClean="0"/>
              <a:t> </a:t>
            </a:r>
            <a:r>
              <a:rPr lang="en-US" dirty="0" err="1" smtClean="0"/>
              <a:t>bir</a:t>
            </a:r>
            <a:r>
              <a:rPr lang="en-US" dirty="0" smtClean="0"/>
              <a:t> </a:t>
            </a:r>
            <a:r>
              <a:rPr lang="en-US" dirty="0" err="1" smtClean="0"/>
              <a:t>azalma</a:t>
            </a:r>
            <a:r>
              <a:rPr lang="en-US" dirty="0" smtClean="0"/>
              <a:t>, </a:t>
            </a:r>
            <a:r>
              <a:rPr lang="en-US" dirty="0" err="1" smtClean="0"/>
              <a:t>daha</a:t>
            </a:r>
            <a:r>
              <a:rPr lang="en-US" dirty="0" smtClean="0"/>
              <a:t> </a:t>
            </a:r>
            <a:r>
              <a:rPr lang="en-US" dirty="0" err="1" smtClean="0"/>
              <a:t>düşük</a:t>
            </a:r>
            <a:r>
              <a:rPr lang="en-US" dirty="0" smtClean="0"/>
              <a:t> </a:t>
            </a:r>
            <a:r>
              <a:rPr lang="en-US" dirty="0" err="1" smtClean="0"/>
              <a:t>kardiyak</a:t>
            </a:r>
            <a:r>
              <a:rPr lang="en-US" dirty="0" smtClean="0"/>
              <a:t> </a:t>
            </a:r>
            <a:r>
              <a:rPr lang="en-US" dirty="0" err="1" smtClean="0"/>
              <a:t>mortalite</a:t>
            </a:r>
            <a:r>
              <a:rPr lang="en-US" dirty="0" smtClean="0"/>
              <a:t>, </a:t>
            </a:r>
            <a:r>
              <a:rPr lang="en-US" dirty="0" err="1" smtClean="0"/>
              <a:t>kardiyak</a:t>
            </a:r>
            <a:r>
              <a:rPr lang="en-US" dirty="0" smtClean="0"/>
              <a:t> </a:t>
            </a:r>
            <a:r>
              <a:rPr lang="en-US" dirty="0" err="1" smtClean="0"/>
              <a:t>transplantasyon</a:t>
            </a:r>
            <a:r>
              <a:rPr lang="en-US" dirty="0" smtClean="0"/>
              <a:t> </a:t>
            </a:r>
            <a:r>
              <a:rPr lang="en-US" dirty="0" err="1" smtClean="0"/>
              <a:t>veya</a:t>
            </a:r>
            <a:r>
              <a:rPr lang="en-US" dirty="0" smtClean="0"/>
              <a:t> </a:t>
            </a:r>
            <a:r>
              <a:rPr lang="en-US" dirty="0" err="1" smtClean="0"/>
              <a:t>takip</a:t>
            </a:r>
            <a:r>
              <a:rPr lang="en-US" dirty="0" smtClean="0"/>
              <a:t> </a:t>
            </a:r>
            <a:r>
              <a:rPr lang="en-US" dirty="0" err="1" smtClean="0"/>
              <a:t>sırasında</a:t>
            </a:r>
            <a:r>
              <a:rPr lang="en-US" dirty="0" smtClean="0"/>
              <a:t> KY </a:t>
            </a:r>
            <a:r>
              <a:rPr lang="en-US" dirty="0" err="1" smtClean="0"/>
              <a:t>nedeniyle</a:t>
            </a:r>
            <a:r>
              <a:rPr lang="en-US" dirty="0" smtClean="0"/>
              <a:t> </a:t>
            </a:r>
            <a:r>
              <a:rPr lang="en-US" dirty="0" err="1" smtClean="0"/>
              <a:t>hastaneye</a:t>
            </a:r>
            <a:r>
              <a:rPr lang="en-US" dirty="0" smtClean="0"/>
              <a:t> </a:t>
            </a:r>
            <a:r>
              <a:rPr lang="en-US" dirty="0" err="1" smtClean="0"/>
              <a:t>yatış</a:t>
            </a:r>
            <a:r>
              <a:rPr lang="en-US" dirty="0" smtClean="0"/>
              <a:t> </a:t>
            </a:r>
            <a:r>
              <a:rPr lang="en-US" dirty="0" err="1" smtClean="0"/>
              <a:t>riski</a:t>
            </a:r>
            <a:r>
              <a:rPr lang="en-US" dirty="0" smtClean="0"/>
              <a:t> </a:t>
            </a:r>
            <a:r>
              <a:rPr lang="en-US" dirty="0" err="1" smtClean="0"/>
              <a:t>ile</a:t>
            </a:r>
            <a:r>
              <a:rPr lang="en-US" dirty="0" smtClean="0"/>
              <a:t> </a:t>
            </a:r>
            <a:r>
              <a:rPr lang="en-US" dirty="0" err="1" smtClean="0"/>
              <a:t>ilişkilendirilmiştir</a:t>
            </a:r>
            <a:r>
              <a:rPr lang="en-US" dirty="0" smtClean="0"/>
              <a:t>.</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13</a:t>
            </a:fld>
            <a:endParaRPr lang="tr-TR" sz="1400" b="0" strike="noStrike" spc="-1">
              <a:latin typeface="Times New Roman"/>
            </a:endParaRPr>
          </a:p>
        </p:txBody>
      </p:sp>
    </p:spTree>
    <p:extLst>
      <p:ext uri="{BB962C8B-B14F-4D97-AF65-F5344CB8AC3E}">
        <p14:creationId xmlns:p14="http://schemas.microsoft.com/office/powerpoint/2010/main" val="67585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en-US" dirty="0" err="1" smtClean="0"/>
              <a:t>KY’li</a:t>
            </a:r>
            <a:r>
              <a:rPr lang="en-US" dirty="0" smtClean="0"/>
              <a:t> </a:t>
            </a:r>
            <a:r>
              <a:rPr lang="en-US" dirty="0" err="1" smtClean="0"/>
              <a:t>hastalarda</a:t>
            </a:r>
            <a:r>
              <a:rPr lang="en-US" dirty="0" smtClean="0"/>
              <a:t>, </a:t>
            </a:r>
            <a:r>
              <a:rPr lang="en-US" dirty="0" err="1" smtClean="0"/>
              <a:t>özellikle</a:t>
            </a:r>
            <a:r>
              <a:rPr lang="en-US" dirty="0" smtClean="0"/>
              <a:t> </a:t>
            </a:r>
            <a:r>
              <a:rPr lang="en-US" dirty="0" err="1" smtClean="0"/>
              <a:t>daha</a:t>
            </a:r>
            <a:r>
              <a:rPr lang="en-US" dirty="0" smtClean="0"/>
              <a:t> </a:t>
            </a:r>
            <a:r>
              <a:rPr lang="en-US" dirty="0" err="1" smtClean="0"/>
              <a:t>hafif</a:t>
            </a:r>
            <a:r>
              <a:rPr lang="en-US" dirty="0" smtClean="0"/>
              <a:t> </a:t>
            </a:r>
            <a:r>
              <a:rPr lang="en-US" dirty="0" err="1" smtClean="0"/>
              <a:t>semptomları</a:t>
            </a:r>
            <a:r>
              <a:rPr lang="en-US" dirty="0" smtClean="0"/>
              <a:t> </a:t>
            </a:r>
            <a:r>
              <a:rPr lang="en-US" dirty="0" err="1" smtClean="0"/>
              <a:t>olanlarda</a:t>
            </a:r>
            <a:r>
              <a:rPr lang="en-US" dirty="0" smtClean="0"/>
              <a:t> (NYHA I-III), </a:t>
            </a:r>
            <a:r>
              <a:rPr lang="en-US" dirty="0" err="1" smtClean="0"/>
              <a:t>ölümlerin</a:t>
            </a:r>
            <a:r>
              <a:rPr lang="en-US" dirty="0" smtClean="0"/>
              <a:t> </a:t>
            </a:r>
            <a:r>
              <a:rPr lang="en-US" dirty="0" err="1" smtClean="0"/>
              <a:t>yüksek</a:t>
            </a:r>
            <a:r>
              <a:rPr lang="en-US" dirty="0" smtClean="0"/>
              <a:t> </a:t>
            </a:r>
            <a:r>
              <a:rPr lang="en-US" dirty="0" err="1" smtClean="0"/>
              <a:t>bir</a:t>
            </a:r>
            <a:r>
              <a:rPr lang="en-US" dirty="0" smtClean="0"/>
              <a:t> </a:t>
            </a:r>
            <a:r>
              <a:rPr lang="en-US" dirty="0" err="1" smtClean="0"/>
              <a:t>oranı</a:t>
            </a:r>
            <a:r>
              <a:rPr lang="en-US" dirty="0" smtClean="0"/>
              <a:t> </a:t>
            </a:r>
            <a:r>
              <a:rPr lang="en-US" dirty="0" err="1" smtClean="0"/>
              <a:t>aniden</a:t>
            </a:r>
            <a:r>
              <a:rPr lang="en-US" dirty="0" smtClean="0"/>
              <a:t> </a:t>
            </a:r>
            <a:r>
              <a:rPr lang="en-US" dirty="0" err="1" smtClean="0"/>
              <a:t>ve</a:t>
            </a:r>
            <a:r>
              <a:rPr lang="en-US" dirty="0" smtClean="0"/>
              <a:t> </a:t>
            </a:r>
            <a:r>
              <a:rPr lang="en-US" dirty="0" err="1" smtClean="0"/>
              <a:t>beklenmedik</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meydana</a:t>
            </a:r>
            <a:r>
              <a:rPr lang="en-US" dirty="0" smtClean="0"/>
              <a:t> </a:t>
            </a:r>
            <a:r>
              <a:rPr lang="en-US" dirty="0" err="1" smtClean="0"/>
              <a:t>gelmektedir</a:t>
            </a:r>
            <a:r>
              <a:rPr lang="en-US" dirty="0" smtClean="0"/>
              <a:t>. Bu</a:t>
            </a:r>
            <a:r>
              <a:rPr lang="tr-TR" dirty="0" smtClean="0"/>
              <a:t> </a:t>
            </a:r>
            <a:r>
              <a:rPr lang="en-US" dirty="0" smtClean="0"/>
              <a:t> </a:t>
            </a:r>
            <a:r>
              <a:rPr lang="en-US" dirty="0" err="1" smtClean="0"/>
              <a:t>ölümlerin</a:t>
            </a:r>
            <a:r>
              <a:rPr lang="en-US" dirty="0" smtClean="0"/>
              <a:t>  </a:t>
            </a:r>
            <a:r>
              <a:rPr lang="en-US" dirty="0" err="1" smtClean="0"/>
              <a:t>çoğu</a:t>
            </a:r>
            <a:r>
              <a:rPr lang="en-US" dirty="0" smtClean="0"/>
              <a:t> </a:t>
            </a:r>
            <a:r>
              <a:rPr lang="en-US" dirty="0" err="1" smtClean="0"/>
              <a:t>ventriküler</a:t>
            </a:r>
            <a:r>
              <a:rPr lang="en-US" dirty="0" smtClean="0"/>
              <a:t> </a:t>
            </a:r>
            <a:r>
              <a:rPr lang="en-US" dirty="0" err="1" smtClean="0"/>
              <a:t>aritmiler</a:t>
            </a:r>
            <a:r>
              <a:rPr lang="en-US" dirty="0" smtClean="0"/>
              <a:t>, </a:t>
            </a:r>
            <a:r>
              <a:rPr lang="en-US" dirty="0" err="1" smtClean="0"/>
              <a:t>bradikardi</a:t>
            </a:r>
            <a:r>
              <a:rPr lang="en-US" dirty="0" smtClean="0"/>
              <a:t> </a:t>
            </a:r>
            <a:r>
              <a:rPr lang="en-US" dirty="0" err="1" smtClean="0"/>
              <a:t>ve</a:t>
            </a:r>
            <a:r>
              <a:rPr lang="en-US" dirty="0" smtClean="0"/>
              <a:t> </a:t>
            </a:r>
            <a:r>
              <a:rPr lang="en-US" dirty="0" err="1" smtClean="0"/>
              <a:t>asistol</a:t>
            </a:r>
            <a:r>
              <a:rPr lang="en-US" dirty="0" smtClean="0"/>
              <a:t> </a:t>
            </a:r>
            <a:r>
              <a:rPr lang="en-US" dirty="0" err="1" smtClean="0"/>
              <a:t>dahil</a:t>
            </a:r>
            <a:r>
              <a:rPr lang="en-US" dirty="0" smtClean="0"/>
              <a:t> </a:t>
            </a:r>
            <a:r>
              <a:rPr lang="en-US" dirty="0" err="1" smtClean="0"/>
              <a:t>olmak</a:t>
            </a:r>
            <a:r>
              <a:rPr lang="en-US" dirty="0" smtClean="0"/>
              <a:t> </a:t>
            </a:r>
            <a:r>
              <a:rPr lang="en-US" dirty="0" err="1" smtClean="0"/>
              <a:t>üzere</a:t>
            </a:r>
            <a:r>
              <a:rPr lang="en-US" dirty="0" smtClean="0"/>
              <a:t> </a:t>
            </a:r>
            <a:r>
              <a:rPr lang="en-US" dirty="0" err="1" smtClean="0"/>
              <a:t>elektriksel</a:t>
            </a:r>
            <a:r>
              <a:rPr lang="en-US" dirty="0" smtClean="0"/>
              <a:t> </a:t>
            </a:r>
            <a:r>
              <a:rPr lang="en-US" dirty="0" err="1" smtClean="0"/>
              <a:t>bozukluklara</a:t>
            </a:r>
            <a:r>
              <a:rPr lang="en-US" dirty="0" smtClean="0"/>
              <a:t> </a:t>
            </a:r>
            <a:r>
              <a:rPr lang="en-US" dirty="0" err="1" smtClean="0"/>
              <a:t>bağlıd</a:t>
            </a:r>
            <a:r>
              <a:rPr lang="tr-TR" dirty="0" smtClean="0"/>
              <a:t>ı</a:t>
            </a:r>
            <a:r>
              <a:rPr lang="en-US" dirty="0" smtClean="0"/>
              <a:t>r, </a:t>
            </a:r>
            <a:r>
              <a:rPr lang="en-US" dirty="0" err="1" smtClean="0"/>
              <a:t>ancak</a:t>
            </a:r>
            <a:r>
              <a:rPr lang="en-US" dirty="0" smtClean="0"/>
              <a:t> </a:t>
            </a:r>
            <a:r>
              <a:rPr lang="en-US" dirty="0" err="1" smtClean="0"/>
              <a:t>bazıları</a:t>
            </a:r>
            <a:r>
              <a:rPr lang="en-US" dirty="0" smtClean="0"/>
              <a:t> </a:t>
            </a:r>
            <a:r>
              <a:rPr lang="en-US" dirty="0" err="1" smtClean="0"/>
              <a:t>diğer</a:t>
            </a:r>
            <a:r>
              <a:rPr lang="en-US" dirty="0" smtClean="0"/>
              <a:t> </a:t>
            </a:r>
            <a:r>
              <a:rPr lang="en-US" dirty="0" err="1" smtClean="0"/>
              <a:t>akut</a:t>
            </a:r>
            <a:r>
              <a:rPr lang="en-US" dirty="0" smtClean="0"/>
              <a:t> </a:t>
            </a:r>
            <a:r>
              <a:rPr lang="en-US" dirty="0" err="1" smtClean="0"/>
              <a:t>vasküler</a:t>
            </a:r>
            <a:r>
              <a:rPr lang="en-US" dirty="0" smtClean="0"/>
              <a:t> </a:t>
            </a:r>
            <a:r>
              <a:rPr lang="en-US" dirty="0" err="1" smtClean="0"/>
              <a:t>olaylara</a:t>
            </a:r>
            <a:r>
              <a:rPr lang="en-US" dirty="0" smtClean="0"/>
              <a:t> da </a:t>
            </a:r>
            <a:r>
              <a:rPr lang="en-US" dirty="0" err="1" smtClean="0"/>
              <a:t>bağlı</a:t>
            </a:r>
            <a:r>
              <a:rPr lang="en-US" dirty="0" smtClean="0"/>
              <a:t> </a:t>
            </a:r>
            <a:r>
              <a:rPr lang="en-US" dirty="0" err="1" smtClean="0"/>
              <a:t>olabilir</a:t>
            </a:r>
            <a:r>
              <a:rPr lang="en-US" dirty="0" smtClean="0"/>
              <a:t>.</a:t>
            </a:r>
            <a:r>
              <a:rPr lang="tr-TR" dirty="0" smtClean="0"/>
              <a:t> KY </a:t>
            </a:r>
            <a:r>
              <a:rPr lang="tr-TR" dirty="0" err="1" smtClean="0"/>
              <a:t>nın</a:t>
            </a:r>
            <a:r>
              <a:rPr lang="tr-TR" dirty="0" smtClean="0"/>
              <a:t> ilerlemesini durduran veya geciktiren </a:t>
            </a:r>
            <a:r>
              <a:rPr lang="tr-TR" dirty="0" err="1" smtClean="0"/>
              <a:t>medıkal</a:t>
            </a:r>
            <a:r>
              <a:rPr lang="tr-TR" dirty="0" smtClean="0"/>
              <a:t> tedavilerin, yıllık ani ölüm oranlarını azalttığı gösterilmiştir, ancak aritmik olaylar meydana geldiklerinde tedavi etmezler. </a:t>
            </a:r>
            <a:r>
              <a:rPr lang="tr-TR" dirty="0" err="1" smtClean="0"/>
              <a:t>ICD'ler</a:t>
            </a:r>
            <a:r>
              <a:rPr lang="tr-TR" dirty="0" smtClean="0"/>
              <a:t> potansiyel olarak ölümcül </a:t>
            </a:r>
            <a:r>
              <a:rPr lang="tr-TR" dirty="0" err="1" smtClean="0"/>
              <a:t>ventriküler</a:t>
            </a:r>
            <a:r>
              <a:rPr lang="tr-TR" dirty="0" smtClean="0"/>
              <a:t> aritmileri </a:t>
            </a:r>
            <a:r>
              <a:rPr lang="tr-TR" dirty="0" err="1" smtClean="0"/>
              <a:t>edavı</a:t>
            </a:r>
            <a:r>
              <a:rPr lang="tr-TR" dirty="0" smtClean="0"/>
              <a:t> etmede etkilidir ve </a:t>
            </a:r>
            <a:r>
              <a:rPr lang="tr-TR" dirty="0" err="1" smtClean="0"/>
              <a:t>transvenöz</a:t>
            </a:r>
            <a:r>
              <a:rPr lang="tr-TR" dirty="0" smtClean="0"/>
              <a:t> sistemler söz konusu olduğundan </a:t>
            </a:r>
            <a:r>
              <a:rPr lang="tr-TR" dirty="0" err="1" smtClean="0"/>
              <a:t>bradikardiyi</a:t>
            </a:r>
            <a:r>
              <a:rPr lang="tr-TR" dirty="0" smtClean="0"/>
              <a:t> de önlerler. Bazı </a:t>
            </a:r>
            <a:r>
              <a:rPr lang="tr-TR" dirty="0" err="1" smtClean="0"/>
              <a:t>antiaritmik</a:t>
            </a:r>
            <a:r>
              <a:rPr lang="tr-TR" dirty="0" smtClean="0"/>
              <a:t> ilaçlar </a:t>
            </a:r>
            <a:r>
              <a:rPr lang="tr-TR" dirty="0" err="1" smtClean="0"/>
              <a:t>taşiaritmi</a:t>
            </a:r>
            <a:r>
              <a:rPr lang="tr-TR" dirty="0" smtClean="0"/>
              <a:t> ve ani ölüm oranlarını azaltabilir, ancak genel </a:t>
            </a:r>
            <a:r>
              <a:rPr lang="tr-TR" dirty="0" err="1" smtClean="0"/>
              <a:t>mortaliteyi</a:t>
            </a:r>
            <a:r>
              <a:rPr lang="tr-TR" dirty="0" smtClean="0"/>
              <a:t> azaltmaz ve hatta artırabilirler.</a:t>
            </a:r>
            <a:endParaRPr lang="en-US" dirty="0" smtClean="0"/>
          </a:p>
          <a:p>
            <a:endParaRPr lang="en-US" dirty="0" smtClean="0"/>
          </a:p>
          <a:p>
            <a:endParaRPr lang="en-US" dirty="0" smtClean="0"/>
          </a:p>
          <a:p>
            <a:endParaRPr lang="en-US" dirty="0" smtClean="0"/>
          </a:p>
          <a:p>
            <a:r>
              <a:rPr lang="tr-TR" dirty="0" smtClean="0"/>
              <a:t>ICD veya CRT-D </a:t>
            </a:r>
            <a:r>
              <a:rPr lang="tr-TR" dirty="0" err="1" smtClean="0"/>
              <a:t>implantasyonunun</a:t>
            </a:r>
            <a:r>
              <a:rPr lang="tr-TR" dirty="0" smtClean="0"/>
              <a:t> ardından, şok etkinliğini </a:t>
            </a:r>
            <a:r>
              <a:rPr lang="en-US" dirty="0" smtClean="0"/>
              <a:t>art</a:t>
            </a:r>
            <a:r>
              <a:rPr lang="tr-TR" dirty="0" smtClean="0"/>
              <a:t>ı</a:t>
            </a:r>
            <a:r>
              <a:rPr lang="en-US" dirty="0" smtClean="0"/>
              <a:t>r</a:t>
            </a:r>
            <a:r>
              <a:rPr lang="tr-TR" dirty="0" err="1" smtClean="0"/>
              <a:t>madığı</a:t>
            </a:r>
            <a:r>
              <a:rPr lang="en-US" dirty="0" smtClean="0"/>
              <a:t> </a:t>
            </a:r>
            <a:r>
              <a:rPr lang="tr-TR" dirty="0" smtClean="0"/>
              <a:t>veya aritmik ölümü azaltmadığı için rutin </a:t>
            </a:r>
            <a:r>
              <a:rPr lang="tr-TR" dirty="0" err="1" smtClean="0"/>
              <a:t>defibrilasyon</a:t>
            </a:r>
            <a:r>
              <a:rPr lang="tr-TR" dirty="0" smtClean="0"/>
              <a:t> eşik testi artık yapılmamaktadır.</a:t>
            </a:r>
            <a:endParaRPr lang="en-US" dirty="0" smtClean="0"/>
          </a:p>
          <a:p>
            <a:endParaRPr lang="en-US" dirty="0" smtClean="0"/>
          </a:p>
          <a:p>
            <a:r>
              <a:rPr lang="tr-TR" dirty="0" smtClean="0"/>
              <a:t>Genel olarak, birincil </a:t>
            </a:r>
            <a:r>
              <a:rPr lang="en-US" dirty="0" err="1" smtClean="0"/>
              <a:t>koruma</a:t>
            </a:r>
            <a:r>
              <a:rPr lang="en-US" dirty="0" smtClean="0"/>
              <a:t> </a:t>
            </a:r>
            <a:r>
              <a:rPr lang="en-US" dirty="0" err="1" smtClean="0"/>
              <a:t>ama</a:t>
            </a:r>
            <a:r>
              <a:rPr lang="tr-TR" dirty="0" smtClean="0"/>
              <a:t>ç</a:t>
            </a:r>
            <a:r>
              <a:rPr lang="en-US" dirty="0" smtClean="0"/>
              <a:t>l</a:t>
            </a:r>
            <a:r>
              <a:rPr lang="tr-TR" dirty="0" smtClean="0"/>
              <a:t>ı</a:t>
            </a:r>
            <a:r>
              <a:rPr lang="en-US" dirty="0" smtClean="0"/>
              <a:t> </a:t>
            </a:r>
            <a:r>
              <a:rPr lang="tr-TR" dirty="0" smtClean="0"/>
              <a:t>ICD</a:t>
            </a:r>
            <a:r>
              <a:rPr lang="en-US" baseline="0" dirty="0" smtClean="0"/>
              <a:t> </a:t>
            </a:r>
            <a:r>
              <a:rPr lang="en-US" baseline="0" dirty="0" err="1" smtClean="0"/>
              <a:t>implantasyonu</a:t>
            </a:r>
            <a:r>
              <a:rPr lang="en-US" baseline="0" dirty="0" smtClean="0"/>
              <a:t> </a:t>
            </a:r>
            <a:r>
              <a:rPr lang="en-US" baseline="0" dirty="0" err="1" smtClean="0"/>
              <a:t>sonras</a:t>
            </a:r>
            <a:r>
              <a:rPr lang="tr-TR" baseline="0" dirty="0" smtClean="0"/>
              <a:t>ı</a:t>
            </a:r>
            <a:r>
              <a:rPr lang="en-US" baseline="0" dirty="0" smtClean="0"/>
              <a:t>  </a:t>
            </a:r>
            <a:r>
              <a:rPr lang="tr-TR" dirty="0" err="1" smtClean="0"/>
              <a:t>pacing</a:t>
            </a:r>
            <a:r>
              <a:rPr lang="en-US" baseline="0" dirty="0" smtClean="0"/>
              <a:t> e</a:t>
            </a:r>
            <a:r>
              <a:rPr lang="tr-TR" baseline="0" dirty="0" smtClean="0"/>
              <a:t>ş</a:t>
            </a:r>
            <a:r>
              <a:rPr lang="en-US" baseline="0" dirty="0" err="1" smtClean="0"/>
              <a:t>i</a:t>
            </a:r>
            <a:r>
              <a:rPr lang="tr-TR" baseline="0" dirty="0" smtClean="0"/>
              <a:t>ğ</a:t>
            </a:r>
            <a:r>
              <a:rPr lang="en-US" baseline="0" dirty="0" err="1" smtClean="0"/>
              <a:t>i</a:t>
            </a:r>
            <a:r>
              <a:rPr lang="en-US" baseline="0" dirty="0" smtClean="0"/>
              <a:t>  </a:t>
            </a:r>
            <a:r>
              <a:rPr lang="tr-TR" dirty="0" smtClean="0"/>
              <a:t>40/</a:t>
            </a:r>
            <a:r>
              <a:rPr lang="tr-TR" dirty="0" err="1" smtClean="0"/>
              <a:t>dk</a:t>
            </a:r>
            <a:r>
              <a:rPr lang="en-US" baseline="0" dirty="0" smtClean="0"/>
              <a:t> ; </a:t>
            </a:r>
            <a:r>
              <a:rPr lang="tr-TR" dirty="0" smtClean="0"/>
              <a:t>taşikardi tedavi bölgesi &gt;200/</a:t>
            </a:r>
            <a:r>
              <a:rPr lang="tr-TR" dirty="0" err="1" smtClean="0"/>
              <a:t>dk</a:t>
            </a:r>
            <a:r>
              <a:rPr lang="tr-TR" baseline="0" dirty="0" smtClean="0"/>
              <a:t> </a:t>
            </a:r>
            <a:r>
              <a:rPr lang="en-US" dirty="0" err="1" smtClean="0"/>
              <a:t>ola</a:t>
            </a:r>
            <a:r>
              <a:rPr lang="tr-TR" dirty="0" smtClean="0"/>
              <a:t>c</a:t>
            </a:r>
            <a:r>
              <a:rPr lang="en-US" dirty="0" err="1" smtClean="0"/>
              <a:t>ak</a:t>
            </a:r>
            <a:r>
              <a:rPr lang="en-US" dirty="0" smtClean="0"/>
              <a:t> </a:t>
            </a:r>
            <a:r>
              <a:rPr lang="tr-TR" dirty="0" smtClean="0"/>
              <a:t>şekilde </a:t>
            </a:r>
            <a:r>
              <a:rPr lang="tr-TR" dirty="0" err="1" smtClean="0"/>
              <a:t>programlanm</a:t>
            </a:r>
            <a:r>
              <a:rPr lang="en-US" dirty="0" smtClean="0"/>
              <a:t>al</a:t>
            </a:r>
            <a:r>
              <a:rPr lang="tr-TR" dirty="0" smtClean="0"/>
              <a:t>ı</a:t>
            </a:r>
            <a:r>
              <a:rPr lang="en-US" dirty="0" smtClean="0"/>
              <a:t>d</a:t>
            </a:r>
            <a:r>
              <a:rPr lang="tr-TR" dirty="0" smtClean="0"/>
              <a:t>ı</a:t>
            </a:r>
            <a:r>
              <a:rPr lang="en-US" dirty="0" smtClean="0"/>
              <a:t>r</a:t>
            </a:r>
            <a:r>
              <a:rPr lang="tr-TR" dirty="0" smtClean="0"/>
              <a:t>.</a:t>
            </a:r>
            <a:endParaRPr lang="en-US" dirty="0" smtClean="0"/>
          </a:p>
          <a:p>
            <a:endParaRPr lang="en-US" dirty="0" smtClean="0"/>
          </a:p>
          <a:p>
            <a:r>
              <a:rPr lang="tr-TR" dirty="0" smtClean="0"/>
              <a:t>İkincil önleme için programlama, hastanın özel ihtiyaçlarına göre uyarlanmalıdır.</a:t>
            </a:r>
            <a:endParaRPr lang="en-US" dirty="0" smtClean="0"/>
          </a:p>
          <a:p>
            <a:endParaRPr lang="en-US" dirty="0" smtClean="0"/>
          </a:p>
          <a:p>
            <a:r>
              <a:rPr lang="tr-TR" dirty="0" err="1" smtClean="0"/>
              <a:t>Ventriküler</a:t>
            </a:r>
            <a:r>
              <a:rPr lang="tr-TR" dirty="0" smtClean="0"/>
              <a:t> aritmiler bir komplikasyon ve</a:t>
            </a:r>
            <a:r>
              <a:rPr lang="en-US" dirty="0" err="1" smtClean="0"/>
              <a:t>ya</a:t>
            </a:r>
            <a:r>
              <a:rPr lang="tr-TR" dirty="0" smtClean="0"/>
              <a:t> bazı durumlarda KY nedeni olabilir. Sık </a:t>
            </a:r>
            <a:r>
              <a:rPr lang="tr-TR" dirty="0" err="1" smtClean="0"/>
              <a:t>ventriküler</a:t>
            </a:r>
            <a:r>
              <a:rPr lang="tr-TR" dirty="0" smtClean="0"/>
              <a:t> prematüre atımlar geri dönüşümlü </a:t>
            </a:r>
            <a:r>
              <a:rPr lang="tr-TR" dirty="0" err="1" smtClean="0"/>
              <a:t>sistolik</a:t>
            </a:r>
            <a:r>
              <a:rPr lang="tr-TR" dirty="0" smtClean="0"/>
              <a:t> </a:t>
            </a:r>
            <a:r>
              <a:rPr lang="tr-TR" dirty="0" err="1" smtClean="0"/>
              <a:t>disfonksiyona</a:t>
            </a:r>
            <a:r>
              <a:rPr lang="tr-TR" dirty="0" smtClean="0"/>
              <a:t> yol açabilir. Olası faktörler arasında </a:t>
            </a:r>
            <a:r>
              <a:rPr lang="en-US" dirty="0" err="1" smtClean="0"/>
              <a:t>dissenkroni</a:t>
            </a:r>
            <a:r>
              <a:rPr lang="tr-TR" dirty="0" smtClean="0"/>
              <a:t> ve anormal kalsiyum kullanımı sayılabilir.</a:t>
            </a:r>
            <a:r>
              <a:rPr lang="en-US" dirty="0" smtClean="0"/>
              <a:t> </a:t>
            </a:r>
            <a:r>
              <a:rPr lang="en-US" dirty="0" err="1" smtClean="0"/>
              <a:t>KY'deki</a:t>
            </a:r>
            <a:r>
              <a:rPr lang="en-US" dirty="0" smtClean="0"/>
              <a:t> </a:t>
            </a:r>
            <a:r>
              <a:rPr lang="en-US" dirty="0" err="1" smtClean="0"/>
              <a:t>ventriküler</a:t>
            </a:r>
            <a:r>
              <a:rPr lang="en-US" dirty="0" smtClean="0"/>
              <a:t> </a:t>
            </a:r>
            <a:r>
              <a:rPr lang="en-US" dirty="0" err="1" smtClean="0"/>
              <a:t>aritmilerin</a:t>
            </a:r>
            <a:r>
              <a:rPr lang="en-US" dirty="0" smtClean="0"/>
              <a:t> ilk </a:t>
            </a:r>
            <a:r>
              <a:rPr lang="en-US" dirty="0" err="1" smtClean="0"/>
              <a:t>yönetimi</a:t>
            </a:r>
            <a:r>
              <a:rPr lang="en-US" dirty="0" smtClean="0"/>
              <a:t>, </a:t>
            </a:r>
            <a:r>
              <a:rPr lang="en-US" dirty="0" err="1" smtClean="0"/>
              <a:t>potansiyel</a:t>
            </a:r>
            <a:r>
              <a:rPr lang="en-US" dirty="0" smtClean="0"/>
              <a:t> </a:t>
            </a:r>
            <a:r>
              <a:rPr lang="en-US" dirty="0" err="1" smtClean="0"/>
              <a:t>tetikleyicilerin</a:t>
            </a:r>
            <a:r>
              <a:rPr lang="en-US" dirty="0" smtClean="0"/>
              <a:t> (</a:t>
            </a:r>
            <a:r>
              <a:rPr lang="en-US" dirty="0" err="1" smtClean="0"/>
              <a:t>elektrolit</a:t>
            </a:r>
            <a:r>
              <a:rPr lang="en-US" dirty="0" smtClean="0"/>
              <a:t> </a:t>
            </a:r>
            <a:r>
              <a:rPr lang="en-US" dirty="0" err="1" smtClean="0"/>
              <a:t>anormallikleri</a:t>
            </a:r>
            <a:r>
              <a:rPr lang="en-US" dirty="0" smtClean="0"/>
              <a:t>, </a:t>
            </a:r>
            <a:r>
              <a:rPr lang="en-US" dirty="0" err="1" smtClean="0"/>
              <a:t>özellikle</a:t>
            </a:r>
            <a:r>
              <a:rPr lang="en-US" dirty="0" smtClean="0"/>
              <a:t> </a:t>
            </a:r>
            <a:r>
              <a:rPr lang="en-US" dirty="0" err="1" smtClean="0"/>
              <a:t>hipo</a:t>
            </a:r>
            <a:r>
              <a:rPr lang="en-US" dirty="0" smtClean="0"/>
              <a:t>/</a:t>
            </a:r>
            <a:r>
              <a:rPr lang="en-US" dirty="0" err="1" smtClean="0"/>
              <a:t>hiperkalemi</a:t>
            </a:r>
            <a:r>
              <a:rPr lang="en-US" dirty="0" smtClean="0"/>
              <a:t> </a:t>
            </a:r>
            <a:r>
              <a:rPr lang="en-US" dirty="0" err="1" smtClean="0"/>
              <a:t>ve</a:t>
            </a:r>
            <a:r>
              <a:rPr lang="en-US" dirty="0" smtClean="0"/>
              <a:t> pro-</a:t>
            </a:r>
            <a:r>
              <a:rPr lang="en-US" dirty="0" err="1" smtClean="0"/>
              <a:t>aritmik</a:t>
            </a:r>
            <a:r>
              <a:rPr lang="en-US" dirty="0" smtClean="0"/>
              <a:t> </a:t>
            </a:r>
            <a:r>
              <a:rPr lang="en-US" dirty="0" err="1" smtClean="0"/>
              <a:t>ilaçlar</a:t>
            </a:r>
            <a:r>
              <a:rPr lang="en-US" dirty="0" smtClean="0"/>
              <a:t> </a:t>
            </a:r>
            <a:r>
              <a:rPr lang="en-US" dirty="0" err="1" smtClean="0"/>
              <a:t>dahil</a:t>
            </a:r>
            <a:r>
              <a:rPr lang="en-US" dirty="0" smtClean="0"/>
              <a:t>) </a:t>
            </a:r>
            <a:r>
              <a:rPr lang="en-US" dirty="0" err="1" smtClean="0"/>
              <a:t>düzeltilmesinin</a:t>
            </a:r>
            <a:r>
              <a:rPr lang="en-US" dirty="0" smtClean="0"/>
              <a:t> </a:t>
            </a:r>
            <a:r>
              <a:rPr lang="en-US" dirty="0" err="1" smtClean="0"/>
              <a:t>yanı</a:t>
            </a:r>
            <a:r>
              <a:rPr lang="en-US" dirty="0" smtClean="0"/>
              <a:t> </a:t>
            </a:r>
            <a:r>
              <a:rPr lang="en-US" dirty="0" err="1" smtClean="0"/>
              <a:t>sıra</a:t>
            </a:r>
            <a:r>
              <a:rPr lang="en-US" dirty="0" smtClean="0"/>
              <a:t> KY </a:t>
            </a:r>
            <a:r>
              <a:rPr lang="en-US" dirty="0" err="1" smtClean="0"/>
              <a:t>ilaç</a:t>
            </a:r>
            <a:r>
              <a:rPr lang="en-US" dirty="0" smtClean="0"/>
              <a:t> </a:t>
            </a:r>
            <a:r>
              <a:rPr lang="en-US" dirty="0" err="1" smtClean="0"/>
              <a:t>tedavisinin</a:t>
            </a:r>
            <a:r>
              <a:rPr lang="en-US" dirty="0" smtClean="0"/>
              <a:t> </a:t>
            </a:r>
            <a:r>
              <a:rPr lang="en-US" dirty="0" err="1" smtClean="0"/>
              <a:t>optimizasyonunu</a:t>
            </a:r>
            <a:r>
              <a:rPr lang="en-US" dirty="0" smtClean="0"/>
              <a:t> </a:t>
            </a:r>
            <a:r>
              <a:rPr lang="en-US" dirty="0" err="1" smtClean="0"/>
              <a:t>içermelidir</a:t>
            </a:r>
            <a:r>
              <a:rPr lang="en-US" dirty="0" smtClean="0"/>
              <a:t>. </a:t>
            </a:r>
            <a:r>
              <a:rPr lang="en-US" dirty="0" err="1" smtClean="0"/>
              <a:t>İskemi</a:t>
            </a:r>
            <a:r>
              <a:rPr lang="en-US" dirty="0" smtClean="0"/>
              <a:t> </a:t>
            </a:r>
            <a:r>
              <a:rPr lang="en-US" dirty="0" err="1" smtClean="0"/>
              <a:t>tetikleyici</a:t>
            </a:r>
            <a:r>
              <a:rPr lang="en-US" dirty="0" smtClean="0"/>
              <a:t> </a:t>
            </a:r>
            <a:r>
              <a:rPr lang="en-US" dirty="0" err="1" smtClean="0"/>
              <a:t>bir</a:t>
            </a:r>
            <a:r>
              <a:rPr lang="en-US" dirty="0" smtClean="0"/>
              <a:t> </a:t>
            </a:r>
            <a:r>
              <a:rPr lang="en-US" dirty="0" err="1" smtClean="0"/>
              <a:t>faktör</a:t>
            </a:r>
            <a:r>
              <a:rPr lang="en-US" dirty="0" smtClean="0"/>
              <a:t> </a:t>
            </a:r>
            <a:r>
              <a:rPr lang="en-US" dirty="0" err="1" smtClean="0"/>
              <a:t>olabilse</a:t>
            </a:r>
            <a:r>
              <a:rPr lang="en-US" dirty="0" smtClean="0"/>
              <a:t> de, </a:t>
            </a:r>
            <a:r>
              <a:rPr lang="en-US" dirty="0" err="1" smtClean="0"/>
              <a:t>revaskülarizasyonun</a:t>
            </a:r>
            <a:r>
              <a:rPr lang="en-US" dirty="0" smtClean="0"/>
              <a:t> </a:t>
            </a:r>
            <a:r>
              <a:rPr lang="en-US" dirty="0" err="1" smtClean="0"/>
              <a:t>ventriküler</a:t>
            </a:r>
            <a:r>
              <a:rPr lang="en-US" dirty="0" smtClean="0"/>
              <a:t> </a:t>
            </a:r>
            <a:r>
              <a:rPr lang="en-US" dirty="0" err="1" smtClean="0"/>
              <a:t>aritmi</a:t>
            </a:r>
            <a:r>
              <a:rPr lang="en-US" dirty="0" smtClean="0"/>
              <a:t> </a:t>
            </a:r>
            <a:r>
              <a:rPr lang="en-US" dirty="0" err="1" smtClean="0"/>
              <a:t>riskini</a:t>
            </a:r>
            <a:r>
              <a:rPr lang="en-US" dirty="0" smtClean="0"/>
              <a:t> </a:t>
            </a:r>
            <a:r>
              <a:rPr lang="en-US" dirty="0" err="1" smtClean="0"/>
              <a:t>azalttığı</a:t>
            </a:r>
            <a:r>
              <a:rPr lang="en-US" dirty="0" smtClean="0"/>
              <a:t> </a:t>
            </a:r>
            <a:r>
              <a:rPr lang="en-US" dirty="0" err="1" smtClean="0"/>
              <a:t>gösterilmemiştir</a:t>
            </a:r>
            <a:r>
              <a:rPr lang="en-US" dirty="0" smtClean="0"/>
              <a:t>. </a:t>
            </a:r>
            <a:r>
              <a:rPr lang="en-US" dirty="0" err="1" smtClean="0"/>
              <a:t>Amiodaron</a:t>
            </a:r>
            <a:r>
              <a:rPr lang="en-US" dirty="0" smtClean="0"/>
              <a:t>, </a:t>
            </a:r>
            <a:r>
              <a:rPr lang="en-US" dirty="0" err="1" smtClean="0"/>
              <a:t>ventriküler</a:t>
            </a:r>
            <a:r>
              <a:rPr lang="en-US" dirty="0" smtClean="0"/>
              <a:t> </a:t>
            </a:r>
            <a:r>
              <a:rPr lang="en-US" dirty="0" err="1" smtClean="0"/>
              <a:t>aritmilerin</a:t>
            </a:r>
            <a:r>
              <a:rPr lang="en-US" dirty="0" smtClean="0"/>
              <a:t> </a:t>
            </a:r>
            <a:r>
              <a:rPr lang="en-US" dirty="0" err="1" smtClean="0"/>
              <a:t>baskılanmasında</a:t>
            </a:r>
            <a:r>
              <a:rPr lang="en-US" dirty="0" smtClean="0"/>
              <a:t>  </a:t>
            </a:r>
            <a:r>
              <a:rPr lang="en-US" dirty="0" err="1" smtClean="0"/>
              <a:t>etkilidir</a:t>
            </a:r>
            <a:r>
              <a:rPr lang="en-US" dirty="0" smtClean="0"/>
              <a:t>. </a:t>
            </a:r>
            <a:r>
              <a:rPr lang="en-US" dirty="0" err="1" smtClean="0"/>
              <a:t>Ancak</a:t>
            </a:r>
            <a:r>
              <a:rPr lang="en-US" dirty="0" smtClean="0"/>
              <a:t>, </a:t>
            </a:r>
            <a:r>
              <a:rPr lang="en-US" b="1" dirty="0" err="1" smtClean="0"/>
              <a:t>ani</a:t>
            </a:r>
            <a:r>
              <a:rPr lang="en-US" b="1" dirty="0" smtClean="0"/>
              <a:t> </a:t>
            </a:r>
            <a:r>
              <a:rPr lang="en-US" b="1" dirty="0" err="1" smtClean="0"/>
              <a:t>kardiyak</a:t>
            </a:r>
            <a:r>
              <a:rPr lang="en-US" b="1" dirty="0" smtClean="0"/>
              <a:t> </a:t>
            </a:r>
            <a:r>
              <a:rPr lang="en-US" b="1" dirty="0" err="1" smtClean="0"/>
              <a:t>ölüm</a:t>
            </a:r>
            <a:r>
              <a:rPr lang="en-US" b="1" dirty="0" smtClean="0"/>
              <a:t> </a:t>
            </a:r>
            <a:r>
              <a:rPr lang="en-US" b="1" dirty="0" err="1" smtClean="0"/>
              <a:t>veya</a:t>
            </a:r>
            <a:r>
              <a:rPr lang="en-US" b="1" dirty="0" smtClean="0"/>
              <a:t> </a:t>
            </a:r>
            <a:r>
              <a:rPr lang="en-US" b="1" dirty="0" err="1" smtClean="0"/>
              <a:t>genel</a:t>
            </a:r>
            <a:r>
              <a:rPr lang="en-US" b="1" dirty="0" smtClean="0"/>
              <a:t> </a:t>
            </a:r>
            <a:r>
              <a:rPr lang="en-US" b="1" dirty="0" err="1" smtClean="0"/>
              <a:t>mortalite</a:t>
            </a:r>
            <a:r>
              <a:rPr lang="en-US" b="1" dirty="0" smtClean="0"/>
              <a:t> </a:t>
            </a:r>
            <a:r>
              <a:rPr lang="en-US" b="1" dirty="0" err="1" smtClean="0"/>
              <a:t>insidansını</a:t>
            </a:r>
            <a:r>
              <a:rPr lang="en-US" b="1" dirty="0" smtClean="0"/>
              <a:t> </a:t>
            </a:r>
            <a:r>
              <a:rPr lang="en-US" b="1" dirty="0" err="1" smtClean="0"/>
              <a:t>azaltmaz</a:t>
            </a:r>
            <a:r>
              <a:rPr lang="en-US" b="1" dirty="0" smtClean="0"/>
              <a:t>. </a:t>
            </a:r>
            <a:r>
              <a:rPr lang="en-US" dirty="0" err="1" smtClean="0"/>
              <a:t>Prematür</a:t>
            </a:r>
            <a:r>
              <a:rPr lang="en-US" dirty="0" smtClean="0"/>
              <a:t> </a:t>
            </a:r>
            <a:r>
              <a:rPr lang="en-US" dirty="0" err="1" smtClean="0"/>
              <a:t>ventriküler</a:t>
            </a:r>
            <a:r>
              <a:rPr lang="en-US" dirty="0" smtClean="0"/>
              <a:t> </a:t>
            </a:r>
            <a:r>
              <a:rPr lang="en-US" dirty="0" err="1" smtClean="0"/>
              <a:t>kasılma</a:t>
            </a:r>
            <a:r>
              <a:rPr lang="en-US" dirty="0" smtClean="0"/>
              <a:t> </a:t>
            </a:r>
            <a:r>
              <a:rPr lang="en-US" dirty="0" err="1" smtClean="0"/>
              <a:t>ile</a:t>
            </a:r>
            <a:r>
              <a:rPr lang="en-US" dirty="0" smtClean="0"/>
              <a:t> </a:t>
            </a:r>
            <a:r>
              <a:rPr lang="en-US" dirty="0" err="1" smtClean="0"/>
              <a:t>indüklenen</a:t>
            </a:r>
            <a:r>
              <a:rPr lang="en-US" dirty="0" smtClean="0"/>
              <a:t> </a:t>
            </a:r>
            <a:r>
              <a:rPr lang="en-US" dirty="0" err="1" smtClean="0"/>
              <a:t>KMP'si</a:t>
            </a:r>
            <a:r>
              <a:rPr lang="en-US" dirty="0" smtClean="0"/>
              <a:t> </a:t>
            </a:r>
            <a:r>
              <a:rPr lang="en-US" dirty="0" err="1" smtClean="0"/>
              <a:t>olan</a:t>
            </a:r>
            <a:r>
              <a:rPr lang="en-US" dirty="0" smtClean="0"/>
              <a:t> </a:t>
            </a:r>
            <a:r>
              <a:rPr lang="en-US" dirty="0" err="1" smtClean="0"/>
              <a:t>hastalarda</a:t>
            </a:r>
            <a:r>
              <a:rPr lang="en-US" dirty="0" smtClean="0"/>
              <a:t>, </a:t>
            </a:r>
            <a:r>
              <a:rPr lang="en-US" dirty="0" err="1" smtClean="0"/>
              <a:t>amiodaron</a:t>
            </a:r>
            <a:r>
              <a:rPr lang="en-US" dirty="0" smtClean="0"/>
              <a:t> </a:t>
            </a:r>
            <a:r>
              <a:rPr lang="en-US" dirty="0" err="1" smtClean="0"/>
              <a:t>uygulamasının</a:t>
            </a:r>
            <a:r>
              <a:rPr lang="en-US" dirty="0" smtClean="0"/>
              <a:t> </a:t>
            </a:r>
            <a:r>
              <a:rPr lang="en-US" dirty="0" err="1" smtClean="0"/>
              <a:t>tekrarlayan</a:t>
            </a:r>
            <a:r>
              <a:rPr lang="en-US" dirty="0" smtClean="0"/>
              <a:t> </a:t>
            </a:r>
            <a:r>
              <a:rPr lang="en-US" dirty="0" err="1" smtClean="0"/>
              <a:t>aritmileri</a:t>
            </a:r>
            <a:r>
              <a:rPr lang="en-US" dirty="0" smtClean="0"/>
              <a:t> </a:t>
            </a:r>
            <a:r>
              <a:rPr lang="en-US" dirty="0" err="1" smtClean="0"/>
              <a:t>azalttığı</a:t>
            </a:r>
            <a:r>
              <a:rPr lang="en-US" dirty="0" smtClean="0"/>
              <a:t> </a:t>
            </a:r>
            <a:r>
              <a:rPr lang="en-US" dirty="0" err="1" smtClean="0"/>
              <a:t>ve</a:t>
            </a:r>
            <a:r>
              <a:rPr lang="en-US" dirty="0" smtClean="0"/>
              <a:t> </a:t>
            </a:r>
            <a:r>
              <a:rPr lang="en-US" dirty="0" err="1" smtClean="0"/>
              <a:t>semptomları</a:t>
            </a:r>
            <a:r>
              <a:rPr lang="en-US" dirty="0" smtClean="0"/>
              <a:t> </a:t>
            </a:r>
            <a:r>
              <a:rPr lang="en-US" dirty="0" err="1" smtClean="0"/>
              <a:t>ve</a:t>
            </a:r>
            <a:r>
              <a:rPr lang="en-US" dirty="0" smtClean="0"/>
              <a:t> LV </a:t>
            </a:r>
            <a:r>
              <a:rPr lang="en-US" dirty="0" err="1" smtClean="0"/>
              <a:t>fonksiyonunu</a:t>
            </a:r>
            <a:r>
              <a:rPr lang="en-US" dirty="0" smtClean="0"/>
              <a:t> </a:t>
            </a:r>
            <a:r>
              <a:rPr lang="en-US" dirty="0" err="1" smtClean="0"/>
              <a:t>iyileştirdiği</a:t>
            </a:r>
            <a:r>
              <a:rPr lang="en-US" dirty="0" smtClean="0"/>
              <a:t> </a:t>
            </a:r>
            <a:r>
              <a:rPr lang="en-US" dirty="0" err="1" smtClean="0"/>
              <a:t>düşünülebilir</a:t>
            </a:r>
            <a:r>
              <a:rPr lang="en-US" dirty="0" smtClean="0"/>
              <a:t>, </a:t>
            </a:r>
            <a:r>
              <a:rPr lang="en-US" dirty="0" err="1" smtClean="0"/>
              <a:t>ancak</a:t>
            </a:r>
            <a:r>
              <a:rPr lang="en-US" dirty="0" smtClean="0"/>
              <a:t> </a:t>
            </a:r>
            <a:r>
              <a:rPr lang="en-US" dirty="0" err="1" smtClean="0"/>
              <a:t>yan</a:t>
            </a:r>
            <a:r>
              <a:rPr lang="en-US" dirty="0" smtClean="0"/>
              <a:t> </a:t>
            </a:r>
            <a:r>
              <a:rPr lang="en-US" dirty="0" err="1" smtClean="0"/>
              <a:t>etkileri</a:t>
            </a:r>
            <a:r>
              <a:rPr lang="en-US" dirty="0" smtClean="0"/>
              <a:t> de </a:t>
            </a:r>
            <a:r>
              <a:rPr lang="en-US" dirty="0" err="1" smtClean="0"/>
              <a:t>dikkate</a:t>
            </a:r>
            <a:r>
              <a:rPr lang="en-US" dirty="0" smtClean="0"/>
              <a:t> </a:t>
            </a:r>
            <a:r>
              <a:rPr lang="en-US" dirty="0" err="1" smtClean="0"/>
              <a:t>alınmalıdır</a:t>
            </a:r>
            <a:r>
              <a:rPr lang="en-US" dirty="0" smtClean="0"/>
              <a:t>. </a:t>
            </a:r>
            <a:r>
              <a:rPr lang="en-US" dirty="0" err="1" smtClean="0"/>
              <a:t>VPB'lerin</a:t>
            </a:r>
            <a:r>
              <a:rPr lang="en-US" dirty="0" smtClean="0"/>
              <a:t> </a:t>
            </a:r>
            <a:r>
              <a:rPr lang="en-US" dirty="0" err="1" smtClean="0"/>
              <a:t>radyofrekans</a:t>
            </a:r>
            <a:r>
              <a:rPr lang="en-US" dirty="0" smtClean="0"/>
              <a:t> </a:t>
            </a:r>
            <a:r>
              <a:rPr lang="en-US" dirty="0" err="1" smtClean="0"/>
              <a:t>ablasyonu</a:t>
            </a:r>
            <a:r>
              <a:rPr lang="en-US" dirty="0" smtClean="0"/>
              <a:t>, </a:t>
            </a:r>
            <a:r>
              <a:rPr lang="en-US" dirty="0" err="1" smtClean="0"/>
              <a:t>VPB'ler</a:t>
            </a:r>
            <a:r>
              <a:rPr lang="en-US" dirty="0" smtClean="0"/>
              <a:t> LV </a:t>
            </a:r>
            <a:r>
              <a:rPr lang="en-US" dirty="0" err="1" smtClean="0"/>
              <a:t>işlev</a:t>
            </a:r>
            <a:r>
              <a:rPr lang="en-US" dirty="0" smtClean="0"/>
              <a:t> </a:t>
            </a:r>
            <a:r>
              <a:rPr lang="en-US" dirty="0" err="1" smtClean="0"/>
              <a:t>bozukluğuna</a:t>
            </a:r>
            <a:r>
              <a:rPr lang="en-US" dirty="0" smtClean="0"/>
              <a:t> </a:t>
            </a:r>
            <a:r>
              <a:rPr lang="en-US" dirty="0" err="1" smtClean="0"/>
              <a:t>katkıda</a:t>
            </a:r>
            <a:r>
              <a:rPr lang="en-US" dirty="0" smtClean="0"/>
              <a:t> </a:t>
            </a:r>
            <a:r>
              <a:rPr lang="en-US" dirty="0" err="1" smtClean="0"/>
              <a:t>bulunduğunda</a:t>
            </a:r>
            <a:r>
              <a:rPr lang="en-US" dirty="0" smtClean="0"/>
              <a:t>, </a:t>
            </a:r>
            <a:r>
              <a:rPr lang="en-US" dirty="0" err="1" smtClean="0"/>
              <a:t>taşikardiyomiyopatili</a:t>
            </a:r>
            <a:r>
              <a:rPr lang="en-US" dirty="0" smtClean="0"/>
              <a:t> </a:t>
            </a:r>
            <a:r>
              <a:rPr lang="en-US" dirty="0" err="1" smtClean="0"/>
              <a:t>hastalarda</a:t>
            </a:r>
            <a:r>
              <a:rPr lang="en-US" dirty="0" smtClean="0"/>
              <a:t> LV </a:t>
            </a:r>
            <a:r>
              <a:rPr lang="en-US" dirty="0" err="1" smtClean="0"/>
              <a:t>işlevini</a:t>
            </a:r>
            <a:r>
              <a:rPr lang="en-US" dirty="0" smtClean="0"/>
              <a:t> </a:t>
            </a:r>
            <a:r>
              <a:rPr lang="en-US" dirty="0" err="1" smtClean="0"/>
              <a:t>ve</a:t>
            </a:r>
            <a:r>
              <a:rPr lang="en-US" dirty="0" smtClean="0"/>
              <a:t> </a:t>
            </a:r>
            <a:r>
              <a:rPr lang="en-US" dirty="0" err="1" smtClean="0"/>
              <a:t>muhtemelen</a:t>
            </a:r>
            <a:r>
              <a:rPr lang="en-US" dirty="0" smtClean="0"/>
              <a:t> </a:t>
            </a:r>
            <a:r>
              <a:rPr lang="en-US" dirty="0" err="1" smtClean="0"/>
              <a:t>sonuçları</a:t>
            </a:r>
            <a:r>
              <a:rPr lang="en-US" dirty="0" smtClean="0"/>
              <a:t> </a:t>
            </a:r>
            <a:r>
              <a:rPr lang="en-US" dirty="0" err="1" smtClean="0"/>
              <a:t>iyileştirebilir</a:t>
            </a:r>
            <a:r>
              <a:rPr lang="en-US" dirty="0" smtClean="0"/>
              <a:t>. </a:t>
            </a:r>
            <a:r>
              <a:rPr lang="en-US" dirty="0" err="1" smtClean="0"/>
              <a:t>Temel</a:t>
            </a:r>
            <a:r>
              <a:rPr lang="en-US" dirty="0" smtClean="0"/>
              <a:t> PVC </a:t>
            </a:r>
            <a:r>
              <a:rPr lang="en-US" dirty="0" err="1" smtClean="0"/>
              <a:t>yükünde</a:t>
            </a:r>
            <a:r>
              <a:rPr lang="en-US" dirty="0" smtClean="0"/>
              <a:t> </a:t>
            </a:r>
            <a:r>
              <a:rPr lang="en-US" dirty="0" err="1" smtClean="0"/>
              <a:t>sürekli</a:t>
            </a:r>
            <a:r>
              <a:rPr lang="en-US" dirty="0" smtClean="0"/>
              <a:t> </a:t>
            </a:r>
            <a:r>
              <a:rPr lang="en-US" dirty="0" err="1" smtClean="0"/>
              <a:t>bir</a:t>
            </a:r>
            <a:r>
              <a:rPr lang="en-US" dirty="0" smtClean="0"/>
              <a:t> </a:t>
            </a:r>
            <a:r>
              <a:rPr lang="en-US" dirty="0" err="1" smtClean="0"/>
              <a:t>azalma</a:t>
            </a:r>
            <a:r>
              <a:rPr lang="en-US" dirty="0" smtClean="0"/>
              <a:t>, </a:t>
            </a:r>
            <a:r>
              <a:rPr lang="en-US" dirty="0" err="1" smtClean="0"/>
              <a:t>daha</a:t>
            </a:r>
            <a:r>
              <a:rPr lang="en-US" dirty="0" smtClean="0"/>
              <a:t> </a:t>
            </a:r>
            <a:r>
              <a:rPr lang="en-US" dirty="0" err="1" smtClean="0"/>
              <a:t>düşük</a:t>
            </a:r>
            <a:r>
              <a:rPr lang="en-US" dirty="0" smtClean="0"/>
              <a:t> </a:t>
            </a:r>
            <a:r>
              <a:rPr lang="en-US" dirty="0" err="1" smtClean="0"/>
              <a:t>kardiyak</a:t>
            </a:r>
            <a:r>
              <a:rPr lang="en-US" dirty="0" smtClean="0"/>
              <a:t> </a:t>
            </a:r>
            <a:r>
              <a:rPr lang="en-US" dirty="0" err="1" smtClean="0"/>
              <a:t>mortalite</a:t>
            </a:r>
            <a:r>
              <a:rPr lang="en-US" dirty="0" smtClean="0"/>
              <a:t>, </a:t>
            </a:r>
            <a:r>
              <a:rPr lang="en-US" dirty="0" err="1" smtClean="0"/>
              <a:t>kardiyak</a:t>
            </a:r>
            <a:r>
              <a:rPr lang="en-US" dirty="0" smtClean="0"/>
              <a:t> </a:t>
            </a:r>
            <a:r>
              <a:rPr lang="en-US" dirty="0" err="1" smtClean="0"/>
              <a:t>transplantasyon</a:t>
            </a:r>
            <a:r>
              <a:rPr lang="en-US" dirty="0" smtClean="0"/>
              <a:t> </a:t>
            </a:r>
            <a:r>
              <a:rPr lang="en-US" dirty="0" err="1" smtClean="0"/>
              <a:t>veya</a:t>
            </a:r>
            <a:r>
              <a:rPr lang="en-US" dirty="0" smtClean="0"/>
              <a:t> </a:t>
            </a:r>
            <a:r>
              <a:rPr lang="en-US" dirty="0" err="1" smtClean="0"/>
              <a:t>takip</a:t>
            </a:r>
            <a:r>
              <a:rPr lang="en-US" dirty="0" smtClean="0"/>
              <a:t> </a:t>
            </a:r>
            <a:r>
              <a:rPr lang="en-US" dirty="0" err="1" smtClean="0"/>
              <a:t>sırasında</a:t>
            </a:r>
            <a:r>
              <a:rPr lang="en-US" dirty="0" smtClean="0"/>
              <a:t> KY </a:t>
            </a:r>
            <a:r>
              <a:rPr lang="en-US" dirty="0" err="1" smtClean="0"/>
              <a:t>nedeniyle</a:t>
            </a:r>
            <a:r>
              <a:rPr lang="en-US" dirty="0" smtClean="0"/>
              <a:t> </a:t>
            </a:r>
            <a:r>
              <a:rPr lang="en-US" dirty="0" err="1" smtClean="0"/>
              <a:t>hastaneye</a:t>
            </a:r>
            <a:r>
              <a:rPr lang="en-US" dirty="0" smtClean="0"/>
              <a:t> </a:t>
            </a:r>
            <a:r>
              <a:rPr lang="en-US" dirty="0" err="1" smtClean="0"/>
              <a:t>yatış</a:t>
            </a:r>
            <a:r>
              <a:rPr lang="en-US" dirty="0" smtClean="0"/>
              <a:t> </a:t>
            </a:r>
            <a:r>
              <a:rPr lang="en-US" dirty="0" err="1" smtClean="0"/>
              <a:t>riski</a:t>
            </a:r>
            <a:r>
              <a:rPr lang="en-US" dirty="0" smtClean="0"/>
              <a:t> </a:t>
            </a:r>
            <a:r>
              <a:rPr lang="en-US" dirty="0" err="1" smtClean="0"/>
              <a:t>ile</a:t>
            </a:r>
            <a:r>
              <a:rPr lang="en-US" dirty="0" smtClean="0"/>
              <a:t> </a:t>
            </a:r>
            <a:r>
              <a:rPr lang="en-US" dirty="0" err="1" smtClean="0"/>
              <a:t>ilişkilendirilmiştir</a:t>
            </a:r>
            <a:r>
              <a:rPr lang="en-US" dirty="0" smtClean="0"/>
              <a:t>.</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16</a:t>
            </a:fld>
            <a:endParaRPr lang="tr-TR" sz="1400" b="0" strike="noStrike" spc="-1">
              <a:latin typeface="Times New Roman"/>
            </a:endParaRPr>
          </a:p>
        </p:txBody>
      </p:sp>
    </p:spTree>
    <p:extLst>
      <p:ext uri="{BB962C8B-B14F-4D97-AF65-F5344CB8AC3E}">
        <p14:creationId xmlns:p14="http://schemas.microsoft.com/office/powerpoint/2010/main" val="137459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en-US" dirty="0" err="1" smtClean="0"/>
              <a:t>KY’li</a:t>
            </a:r>
            <a:r>
              <a:rPr lang="en-US" dirty="0" smtClean="0"/>
              <a:t> </a:t>
            </a:r>
            <a:r>
              <a:rPr lang="en-US" dirty="0" err="1" smtClean="0"/>
              <a:t>hastalarda</a:t>
            </a:r>
            <a:r>
              <a:rPr lang="en-US" dirty="0" smtClean="0"/>
              <a:t>, </a:t>
            </a:r>
            <a:r>
              <a:rPr lang="en-US" dirty="0" err="1" smtClean="0"/>
              <a:t>özellikle</a:t>
            </a:r>
            <a:r>
              <a:rPr lang="en-US" dirty="0" smtClean="0"/>
              <a:t> </a:t>
            </a:r>
            <a:r>
              <a:rPr lang="en-US" dirty="0" err="1" smtClean="0"/>
              <a:t>daha</a:t>
            </a:r>
            <a:r>
              <a:rPr lang="en-US" dirty="0" smtClean="0"/>
              <a:t> </a:t>
            </a:r>
            <a:r>
              <a:rPr lang="en-US" dirty="0" err="1" smtClean="0"/>
              <a:t>hafif</a:t>
            </a:r>
            <a:r>
              <a:rPr lang="en-US" dirty="0" smtClean="0"/>
              <a:t> </a:t>
            </a:r>
            <a:r>
              <a:rPr lang="en-US" dirty="0" err="1" smtClean="0"/>
              <a:t>semptomları</a:t>
            </a:r>
            <a:r>
              <a:rPr lang="en-US" dirty="0" smtClean="0"/>
              <a:t> </a:t>
            </a:r>
            <a:r>
              <a:rPr lang="en-US" dirty="0" err="1" smtClean="0"/>
              <a:t>olanlarda</a:t>
            </a:r>
            <a:r>
              <a:rPr lang="en-US" dirty="0" smtClean="0"/>
              <a:t> (NYHA I-III), </a:t>
            </a:r>
            <a:r>
              <a:rPr lang="en-US" dirty="0" err="1" smtClean="0"/>
              <a:t>ölümlerin</a:t>
            </a:r>
            <a:r>
              <a:rPr lang="en-US" dirty="0" smtClean="0"/>
              <a:t> </a:t>
            </a:r>
            <a:r>
              <a:rPr lang="en-US" dirty="0" err="1" smtClean="0"/>
              <a:t>yüksek</a:t>
            </a:r>
            <a:r>
              <a:rPr lang="en-US" dirty="0" smtClean="0"/>
              <a:t> </a:t>
            </a:r>
            <a:r>
              <a:rPr lang="en-US" dirty="0" err="1" smtClean="0"/>
              <a:t>bir</a:t>
            </a:r>
            <a:r>
              <a:rPr lang="en-US" dirty="0" smtClean="0"/>
              <a:t> </a:t>
            </a:r>
            <a:r>
              <a:rPr lang="en-US" dirty="0" err="1" smtClean="0"/>
              <a:t>oranı</a:t>
            </a:r>
            <a:r>
              <a:rPr lang="en-US" dirty="0" smtClean="0"/>
              <a:t> </a:t>
            </a:r>
            <a:r>
              <a:rPr lang="en-US" dirty="0" err="1" smtClean="0"/>
              <a:t>aniden</a:t>
            </a:r>
            <a:r>
              <a:rPr lang="en-US" dirty="0" smtClean="0"/>
              <a:t> </a:t>
            </a:r>
            <a:r>
              <a:rPr lang="en-US" dirty="0" err="1" smtClean="0"/>
              <a:t>ve</a:t>
            </a:r>
            <a:r>
              <a:rPr lang="en-US" dirty="0" smtClean="0"/>
              <a:t> </a:t>
            </a:r>
            <a:r>
              <a:rPr lang="en-US" dirty="0" err="1" smtClean="0"/>
              <a:t>beklenmedik</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meydana</a:t>
            </a:r>
            <a:r>
              <a:rPr lang="en-US" dirty="0" smtClean="0"/>
              <a:t> </a:t>
            </a:r>
            <a:r>
              <a:rPr lang="en-US" dirty="0" err="1" smtClean="0"/>
              <a:t>gelmektedir</a:t>
            </a:r>
            <a:r>
              <a:rPr lang="en-US" dirty="0" smtClean="0"/>
              <a:t>. Bu</a:t>
            </a:r>
            <a:r>
              <a:rPr lang="tr-TR" dirty="0" smtClean="0"/>
              <a:t> </a:t>
            </a:r>
            <a:r>
              <a:rPr lang="en-US" dirty="0" smtClean="0"/>
              <a:t> </a:t>
            </a:r>
            <a:r>
              <a:rPr lang="en-US" dirty="0" err="1" smtClean="0"/>
              <a:t>ölümlerin</a:t>
            </a:r>
            <a:r>
              <a:rPr lang="en-US" dirty="0" smtClean="0"/>
              <a:t>  </a:t>
            </a:r>
            <a:r>
              <a:rPr lang="en-US" dirty="0" err="1" smtClean="0"/>
              <a:t>çoğu</a:t>
            </a:r>
            <a:r>
              <a:rPr lang="en-US" dirty="0" smtClean="0"/>
              <a:t> </a:t>
            </a:r>
            <a:r>
              <a:rPr lang="en-US" dirty="0" err="1" smtClean="0"/>
              <a:t>ventriküler</a:t>
            </a:r>
            <a:r>
              <a:rPr lang="en-US" dirty="0" smtClean="0"/>
              <a:t> </a:t>
            </a:r>
            <a:r>
              <a:rPr lang="en-US" dirty="0" err="1" smtClean="0"/>
              <a:t>aritmiler</a:t>
            </a:r>
            <a:r>
              <a:rPr lang="en-US" dirty="0" smtClean="0"/>
              <a:t>, </a:t>
            </a:r>
            <a:r>
              <a:rPr lang="en-US" dirty="0" err="1" smtClean="0"/>
              <a:t>bradikardi</a:t>
            </a:r>
            <a:r>
              <a:rPr lang="en-US" dirty="0" smtClean="0"/>
              <a:t> </a:t>
            </a:r>
            <a:r>
              <a:rPr lang="en-US" dirty="0" err="1" smtClean="0"/>
              <a:t>ve</a:t>
            </a:r>
            <a:r>
              <a:rPr lang="en-US" dirty="0" smtClean="0"/>
              <a:t> </a:t>
            </a:r>
            <a:r>
              <a:rPr lang="en-US" dirty="0" err="1" smtClean="0"/>
              <a:t>asistol</a:t>
            </a:r>
            <a:r>
              <a:rPr lang="en-US" dirty="0" smtClean="0"/>
              <a:t> </a:t>
            </a:r>
            <a:r>
              <a:rPr lang="en-US" dirty="0" err="1" smtClean="0"/>
              <a:t>dahil</a:t>
            </a:r>
            <a:r>
              <a:rPr lang="en-US" dirty="0" smtClean="0"/>
              <a:t> </a:t>
            </a:r>
            <a:r>
              <a:rPr lang="en-US" dirty="0" err="1" smtClean="0"/>
              <a:t>olmak</a:t>
            </a:r>
            <a:r>
              <a:rPr lang="en-US" dirty="0" smtClean="0"/>
              <a:t> </a:t>
            </a:r>
            <a:r>
              <a:rPr lang="en-US" dirty="0" err="1" smtClean="0"/>
              <a:t>üzere</a:t>
            </a:r>
            <a:r>
              <a:rPr lang="en-US" dirty="0" smtClean="0"/>
              <a:t> </a:t>
            </a:r>
            <a:r>
              <a:rPr lang="en-US" dirty="0" err="1" smtClean="0"/>
              <a:t>elektriksel</a:t>
            </a:r>
            <a:r>
              <a:rPr lang="en-US" dirty="0" smtClean="0"/>
              <a:t> </a:t>
            </a:r>
            <a:r>
              <a:rPr lang="en-US" dirty="0" err="1" smtClean="0"/>
              <a:t>bozukluklara</a:t>
            </a:r>
            <a:r>
              <a:rPr lang="en-US" dirty="0" smtClean="0"/>
              <a:t> </a:t>
            </a:r>
            <a:r>
              <a:rPr lang="en-US" dirty="0" err="1" smtClean="0"/>
              <a:t>bağlıd</a:t>
            </a:r>
            <a:r>
              <a:rPr lang="tr-TR" dirty="0" smtClean="0"/>
              <a:t>ı</a:t>
            </a:r>
            <a:r>
              <a:rPr lang="en-US" dirty="0" smtClean="0"/>
              <a:t>r, </a:t>
            </a:r>
            <a:r>
              <a:rPr lang="en-US" dirty="0" err="1" smtClean="0"/>
              <a:t>ancak</a:t>
            </a:r>
            <a:r>
              <a:rPr lang="en-US" dirty="0" smtClean="0"/>
              <a:t> </a:t>
            </a:r>
            <a:r>
              <a:rPr lang="en-US" dirty="0" err="1" smtClean="0"/>
              <a:t>bazıları</a:t>
            </a:r>
            <a:r>
              <a:rPr lang="en-US" dirty="0" smtClean="0"/>
              <a:t> </a:t>
            </a:r>
            <a:r>
              <a:rPr lang="en-US" dirty="0" err="1" smtClean="0"/>
              <a:t>diğer</a:t>
            </a:r>
            <a:r>
              <a:rPr lang="en-US" dirty="0" smtClean="0"/>
              <a:t> </a:t>
            </a:r>
            <a:r>
              <a:rPr lang="en-US" dirty="0" err="1" smtClean="0"/>
              <a:t>akut</a:t>
            </a:r>
            <a:r>
              <a:rPr lang="en-US" dirty="0" smtClean="0"/>
              <a:t> </a:t>
            </a:r>
            <a:r>
              <a:rPr lang="en-US" dirty="0" err="1" smtClean="0"/>
              <a:t>vasküler</a:t>
            </a:r>
            <a:r>
              <a:rPr lang="en-US" dirty="0" smtClean="0"/>
              <a:t> </a:t>
            </a:r>
            <a:r>
              <a:rPr lang="en-US" dirty="0" err="1" smtClean="0"/>
              <a:t>olaylara</a:t>
            </a:r>
            <a:r>
              <a:rPr lang="en-US" dirty="0" smtClean="0"/>
              <a:t> da </a:t>
            </a:r>
            <a:r>
              <a:rPr lang="en-US" dirty="0" err="1" smtClean="0"/>
              <a:t>bağlı</a:t>
            </a:r>
            <a:r>
              <a:rPr lang="en-US" dirty="0" smtClean="0"/>
              <a:t> </a:t>
            </a:r>
            <a:r>
              <a:rPr lang="en-US" dirty="0" err="1" smtClean="0"/>
              <a:t>olabilir</a:t>
            </a:r>
            <a:r>
              <a:rPr lang="en-US" dirty="0" smtClean="0"/>
              <a:t>.</a:t>
            </a:r>
            <a:r>
              <a:rPr lang="tr-TR" dirty="0" smtClean="0"/>
              <a:t> KY </a:t>
            </a:r>
            <a:r>
              <a:rPr lang="tr-TR" dirty="0" err="1" smtClean="0"/>
              <a:t>nın</a:t>
            </a:r>
            <a:r>
              <a:rPr lang="tr-TR" dirty="0" smtClean="0"/>
              <a:t> ilerlemesini durduran veya geciktiren </a:t>
            </a:r>
            <a:r>
              <a:rPr lang="tr-TR" dirty="0" err="1" smtClean="0"/>
              <a:t>medıkal</a:t>
            </a:r>
            <a:r>
              <a:rPr lang="tr-TR" dirty="0" smtClean="0"/>
              <a:t> tedavilerin, yıllık ani ölüm oranlarını azalttığı gösterilmiştir, ancak aritmik olaylar meydana geldiklerinde tedavi etmezler. </a:t>
            </a:r>
            <a:r>
              <a:rPr lang="tr-TR" dirty="0" err="1" smtClean="0"/>
              <a:t>ICD'ler</a:t>
            </a:r>
            <a:r>
              <a:rPr lang="tr-TR" dirty="0" smtClean="0"/>
              <a:t> potansiyel olarak ölümcül </a:t>
            </a:r>
            <a:r>
              <a:rPr lang="tr-TR" dirty="0" err="1" smtClean="0"/>
              <a:t>ventriküler</a:t>
            </a:r>
            <a:r>
              <a:rPr lang="tr-TR" dirty="0" smtClean="0"/>
              <a:t> aritmileri </a:t>
            </a:r>
            <a:r>
              <a:rPr lang="tr-TR" dirty="0" err="1" smtClean="0"/>
              <a:t>edavı</a:t>
            </a:r>
            <a:r>
              <a:rPr lang="tr-TR" dirty="0" smtClean="0"/>
              <a:t> etmede etkilidir ve </a:t>
            </a:r>
            <a:r>
              <a:rPr lang="tr-TR" dirty="0" err="1" smtClean="0"/>
              <a:t>transvenöz</a:t>
            </a:r>
            <a:r>
              <a:rPr lang="tr-TR" dirty="0" smtClean="0"/>
              <a:t> sistemler söz konusu olduğundan </a:t>
            </a:r>
            <a:r>
              <a:rPr lang="tr-TR" dirty="0" err="1" smtClean="0"/>
              <a:t>bradikardiyi</a:t>
            </a:r>
            <a:r>
              <a:rPr lang="tr-TR" dirty="0" smtClean="0"/>
              <a:t> de önlerler. Bazı </a:t>
            </a:r>
            <a:r>
              <a:rPr lang="tr-TR" dirty="0" err="1" smtClean="0"/>
              <a:t>antiaritmik</a:t>
            </a:r>
            <a:r>
              <a:rPr lang="tr-TR" dirty="0" smtClean="0"/>
              <a:t> ilaçlar </a:t>
            </a:r>
            <a:r>
              <a:rPr lang="tr-TR" dirty="0" err="1" smtClean="0"/>
              <a:t>taşiaritmi</a:t>
            </a:r>
            <a:r>
              <a:rPr lang="tr-TR" dirty="0" smtClean="0"/>
              <a:t> ve ani ölüm oranlarını azaltabilir, ancak genel </a:t>
            </a:r>
            <a:r>
              <a:rPr lang="tr-TR" dirty="0" err="1" smtClean="0"/>
              <a:t>mortaliteyi</a:t>
            </a:r>
            <a:r>
              <a:rPr lang="tr-TR" dirty="0" smtClean="0"/>
              <a:t> azaltmaz ve hatta artırabilirler.</a:t>
            </a:r>
            <a:endParaRPr lang="en-US" dirty="0" smtClean="0"/>
          </a:p>
          <a:p>
            <a:endParaRPr lang="en-US" dirty="0" smtClean="0"/>
          </a:p>
          <a:p>
            <a:endParaRPr lang="en-US" dirty="0" smtClean="0"/>
          </a:p>
          <a:p>
            <a:endParaRPr lang="en-US" dirty="0" smtClean="0"/>
          </a:p>
          <a:p>
            <a:r>
              <a:rPr lang="tr-TR" dirty="0" smtClean="0"/>
              <a:t>ICD veya CRT-D </a:t>
            </a:r>
            <a:r>
              <a:rPr lang="tr-TR" dirty="0" err="1" smtClean="0"/>
              <a:t>implantasyonunun</a:t>
            </a:r>
            <a:r>
              <a:rPr lang="tr-TR" dirty="0" smtClean="0"/>
              <a:t> ardından, şok etkinliğini </a:t>
            </a:r>
            <a:r>
              <a:rPr lang="en-US" dirty="0" smtClean="0"/>
              <a:t>art</a:t>
            </a:r>
            <a:r>
              <a:rPr lang="tr-TR" dirty="0" smtClean="0"/>
              <a:t>ı</a:t>
            </a:r>
            <a:r>
              <a:rPr lang="en-US" dirty="0" smtClean="0"/>
              <a:t>r</a:t>
            </a:r>
            <a:r>
              <a:rPr lang="tr-TR" dirty="0" err="1" smtClean="0"/>
              <a:t>madığı</a:t>
            </a:r>
            <a:r>
              <a:rPr lang="en-US" dirty="0" smtClean="0"/>
              <a:t> </a:t>
            </a:r>
            <a:r>
              <a:rPr lang="tr-TR" dirty="0" smtClean="0"/>
              <a:t>veya aritmik ölümü azaltmadığı için rutin </a:t>
            </a:r>
            <a:r>
              <a:rPr lang="tr-TR" dirty="0" err="1" smtClean="0"/>
              <a:t>defibrilasyon</a:t>
            </a:r>
            <a:r>
              <a:rPr lang="tr-TR" dirty="0" smtClean="0"/>
              <a:t> eşik testi artık yapılmamaktadır.</a:t>
            </a:r>
            <a:endParaRPr lang="en-US" dirty="0" smtClean="0"/>
          </a:p>
          <a:p>
            <a:endParaRPr lang="en-US" dirty="0" smtClean="0"/>
          </a:p>
          <a:p>
            <a:r>
              <a:rPr lang="tr-TR" dirty="0" smtClean="0"/>
              <a:t>Genel olarak, birincil </a:t>
            </a:r>
            <a:r>
              <a:rPr lang="en-US" dirty="0" err="1" smtClean="0"/>
              <a:t>koruma</a:t>
            </a:r>
            <a:r>
              <a:rPr lang="en-US" dirty="0" smtClean="0"/>
              <a:t> </a:t>
            </a:r>
            <a:r>
              <a:rPr lang="en-US" dirty="0" err="1" smtClean="0"/>
              <a:t>ama</a:t>
            </a:r>
            <a:r>
              <a:rPr lang="tr-TR" dirty="0" smtClean="0"/>
              <a:t>ç</a:t>
            </a:r>
            <a:r>
              <a:rPr lang="en-US" dirty="0" smtClean="0"/>
              <a:t>l</a:t>
            </a:r>
            <a:r>
              <a:rPr lang="tr-TR" dirty="0" smtClean="0"/>
              <a:t>ı</a:t>
            </a:r>
            <a:r>
              <a:rPr lang="en-US" dirty="0" smtClean="0"/>
              <a:t> </a:t>
            </a:r>
            <a:r>
              <a:rPr lang="tr-TR" dirty="0" smtClean="0"/>
              <a:t>ICD</a:t>
            </a:r>
            <a:r>
              <a:rPr lang="en-US" baseline="0" dirty="0" smtClean="0"/>
              <a:t> </a:t>
            </a:r>
            <a:r>
              <a:rPr lang="en-US" baseline="0" dirty="0" err="1" smtClean="0"/>
              <a:t>implantasyonu</a:t>
            </a:r>
            <a:r>
              <a:rPr lang="en-US" baseline="0" dirty="0" smtClean="0"/>
              <a:t> </a:t>
            </a:r>
            <a:r>
              <a:rPr lang="en-US" baseline="0" dirty="0" err="1" smtClean="0"/>
              <a:t>sonras</a:t>
            </a:r>
            <a:r>
              <a:rPr lang="tr-TR" baseline="0" dirty="0" smtClean="0"/>
              <a:t>ı</a:t>
            </a:r>
            <a:r>
              <a:rPr lang="en-US" baseline="0" dirty="0" smtClean="0"/>
              <a:t>  </a:t>
            </a:r>
            <a:r>
              <a:rPr lang="tr-TR" dirty="0" err="1" smtClean="0"/>
              <a:t>pacing</a:t>
            </a:r>
            <a:r>
              <a:rPr lang="en-US" baseline="0" dirty="0" smtClean="0"/>
              <a:t> e</a:t>
            </a:r>
            <a:r>
              <a:rPr lang="tr-TR" baseline="0" dirty="0" smtClean="0"/>
              <a:t>ş</a:t>
            </a:r>
            <a:r>
              <a:rPr lang="en-US" baseline="0" dirty="0" err="1" smtClean="0"/>
              <a:t>i</a:t>
            </a:r>
            <a:r>
              <a:rPr lang="tr-TR" baseline="0" dirty="0" smtClean="0"/>
              <a:t>ğ</a:t>
            </a:r>
            <a:r>
              <a:rPr lang="en-US" baseline="0" dirty="0" err="1" smtClean="0"/>
              <a:t>i</a:t>
            </a:r>
            <a:r>
              <a:rPr lang="en-US" baseline="0" dirty="0" smtClean="0"/>
              <a:t>  </a:t>
            </a:r>
            <a:r>
              <a:rPr lang="tr-TR" dirty="0" smtClean="0"/>
              <a:t>40/</a:t>
            </a:r>
            <a:r>
              <a:rPr lang="tr-TR" dirty="0" err="1" smtClean="0"/>
              <a:t>dk</a:t>
            </a:r>
            <a:r>
              <a:rPr lang="en-US" baseline="0" dirty="0" smtClean="0"/>
              <a:t> ; </a:t>
            </a:r>
            <a:r>
              <a:rPr lang="tr-TR" dirty="0" smtClean="0"/>
              <a:t>taşikardi tedavi bölgesi &gt;200/</a:t>
            </a:r>
            <a:r>
              <a:rPr lang="tr-TR" dirty="0" err="1" smtClean="0"/>
              <a:t>dk</a:t>
            </a:r>
            <a:r>
              <a:rPr lang="tr-TR" baseline="0" dirty="0" smtClean="0"/>
              <a:t> </a:t>
            </a:r>
            <a:r>
              <a:rPr lang="en-US" dirty="0" err="1" smtClean="0"/>
              <a:t>ola</a:t>
            </a:r>
            <a:r>
              <a:rPr lang="tr-TR" dirty="0" smtClean="0"/>
              <a:t>c</a:t>
            </a:r>
            <a:r>
              <a:rPr lang="en-US" dirty="0" err="1" smtClean="0"/>
              <a:t>ak</a:t>
            </a:r>
            <a:r>
              <a:rPr lang="en-US" dirty="0" smtClean="0"/>
              <a:t> </a:t>
            </a:r>
            <a:r>
              <a:rPr lang="tr-TR" dirty="0" smtClean="0"/>
              <a:t>şekilde </a:t>
            </a:r>
            <a:r>
              <a:rPr lang="tr-TR" dirty="0" err="1" smtClean="0"/>
              <a:t>programlanm</a:t>
            </a:r>
            <a:r>
              <a:rPr lang="en-US" dirty="0" smtClean="0"/>
              <a:t>al</a:t>
            </a:r>
            <a:r>
              <a:rPr lang="tr-TR" dirty="0" smtClean="0"/>
              <a:t>ı</a:t>
            </a:r>
            <a:r>
              <a:rPr lang="en-US" dirty="0" smtClean="0"/>
              <a:t>d</a:t>
            </a:r>
            <a:r>
              <a:rPr lang="tr-TR" dirty="0" smtClean="0"/>
              <a:t>ı</a:t>
            </a:r>
            <a:r>
              <a:rPr lang="en-US" dirty="0" smtClean="0"/>
              <a:t>r</a:t>
            </a:r>
            <a:r>
              <a:rPr lang="tr-TR" dirty="0" smtClean="0"/>
              <a:t>.</a:t>
            </a:r>
            <a:endParaRPr lang="en-US" dirty="0" smtClean="0"/>
          </a:p>
          <a:p>
            <a:endParaRPr lang="en-US" dirty="0" smtClean="0"/>
          </a:p>
          <a:p>
            <a:r>
              <a:rPr lang="tr-TR" dirty="0" smtClean="0"/>
              <a:t>İkincil önleme için programlama, hastanın özel ihtiyaçlarına göre uyarlanmalıdır.</a:t>
            </a:r>
            <a:endParaRPr lang="en-US" dirty="0" smtClean="0"/>
          </a:p>
          <a:p>
            <a:endParaRPr lang="en-US" dirty="0" smtClean="0"/>
          </a:p>
          <a:p>
            <a:r>
              <a:rPr lang="tr-TR" dirty="0" err="1" smtClean="0"/>
              <a:t>Ventriküler</a:t>
            </a:r>
            <a:r>
              <a:rPr lang="tr-TR" dirty="0" smtClean="0"/>
              <a:t> aritmiler bir komplikasyon ve</a:t>
            </a:r>
            <a:r>
              <a:rPr lang="en-US" dirty="0" err="1" smtClean="0"/>
              <a:t>ya</a:t>
            </a:r>
            <a:r>
              <a:rPr lang="tr-TR" dirty="0" smtClean="0"/>
              <a:t> bazı durumlarda KY nedeni olabilir. Sık </a:t>
            </a:r>
            <a:r>
              <a:rPr lang="tr-TR" dirty="0" err="1" smtClean="0"/>
              <a:t>ventriküler</a:t>
            </a:r>
            <a:r>
              <a:rPr lang="tr-TR" dirty="0" smtClean="0"/>
              <a:t> prematüre atımlar geri dönüşümlü </a:t>
            </a:r>
            <a:r>
              <a:rPr lang="tr-TR" dirty="0" err="1" smtClean="0"/>
              <a:t>sistolik</a:t>
            </a:r>
            <a:r>
              <a:rPr lang="tr-TR" dirty="0" smtClean="0"/>
              <a:t> </a:t>
            </a:r>
            <a:r>
              <a:rPr lang="tr-TR" dirty="0" err="1" smtClean="0"/>
              <a:t>disfonksiyona</a:t>
            </a:r>
            <a:r>
              <a:rPr lang="tr-TR" dirty="0" smtClean="0"/>
              <a:t> yol açabilir. Olası faktörler arasında </a:t>
            </a:r>
            <a:r>
              <a:rPr lang="en-US" dirty="0" err="1" smtClean="0"/>
              <a:t>dissenkroni</a:t>
            </a:r>
            <a:r>
              <a:rPr lang="tr-TR" dirty="0" smtClean="0"/>
              <a:t> ve anormal kalsiyum kullanımı sayılabilir.</a:t>
            </a:r>
            <a:r>
              <a:rPr lang="en-US" dirty="0" smtClean="0"/>
              <a:t> </a:t>
            </a:r>
            <a:r>
              <a:rPr lang="en-US" dirty="0" err="1" smtClean="0"/>
              <a:t>KY'deki</a:t>
            </a:r>
            <a:r>
              <a:rPr lang="en-US" dirty="0" smtClean="0"/>
              <a:t> </a:t>
            </a:r>
            <a:r>
              <a:rPr lang="en-US" dirty="0" err="1" smtClean="0"/>
              <a:t>ventriküler</a:t>
            </a:r>
            <a:r>
              <a:rPr lang="en-US" dirty="0" smtClean="0"/>
              <a:t> </a:t>
            </a:r>
            <a:r>
              <a:rPr lang="en-US" dirty="0" err="1" smtClean="0"/>
              <a:t>aritmilerin</a:t>
            </a:r>
            <a:r>
              <a:rPr lang="en-US" dirty="0" smtClean="0"/>
              <a:t> ilk </a:t>
            </a:r>
            <a:r>
              <a:rPr lang="en-US" dirty="0" err="1" smtClean="0"/>
              <a:t>yönetimi</a:t>
            </a:r>
            <a:r>
              <a:rPr lang="en-US" dirty="0" smtClean="0"/>
              <a:t>, </a:t>
            </a:r>
            <a:r>
              <a:rPr lang="en-US" dirty="0" err="1" smtClean="0"/>
              <a:t>potansiyel</a:t>
            </a:r>
            <a:r>
              <a:rPr lang="en-US" dirty="0" smtClean="0"/>
              <a:t> </a:t>
            </a:r>
            <a:r>
              <a:rPr lang="en-US" dirty="0" err="1" smtClean="0"/>
              <a:t>tetikleyicilerin</a:t>
            </a:r>
            <a:r>
              <a:rPr lang="en-US" dirty="0" smtClean="0"/>
              <a:t> (</a:t>
            </a:r>
            <a:r>
              <a:rPr lang="en-US" dirty="0" err="1" smtClean="0"/>
              <a:t>elektrolit</a:t>
            </a:r>
            <a:r>
              <a:rPr lang="en-US" dirty="0" smtClean="0"/>
              <a:t> </a:t>
            </a:r>
            <a:r>
              <a:rPr lang="en-US" dirty="0" err="1" smtClean="0"/>
              <a:t>anormallikleri</a:t>
            </a:r>
            <a:r>
              <a:rPr lang="en-US" dirty="0" smtClean="0"/>
              <a:t>, </a:t>
            </a:r>
            <a:r>
              <a:rPr lang="en-US" dirty="0" err="1" smtClean="0"/>
              <a:t>özellikle</a:t>
            </a:r>
            <a:r>
              <a:rPr lang="en-US" dirty="0" smtClean="0"/>
              <a:t> </a:t>
            </a:r>
            <a:r>
              <a:rPr lang="en-US" dirty="0" err="1" smtClean="0"/>
              <a:t>hipo</a:t>
            </a:r>
            <a:r>
              <a:rPr lang="en-US" dirty="0" smtClean="0"/>
              <a:t>/</a:t>
            </a:r>
            <a:r>
              <a:rPr lang="en-US" dirty="0" err="1" smtClean="0"/>
              <a:t>hiperkalemi</a:t>
            </a:r>
            <a:r>
              <a:rPr lang="en-US" dirty="0" smtClean="0"/>
              <a:t> </a:t>
            </a:r>
            <a:r>
              <a:rPr lang="en-US" dirty="0" err="1" smtClean="0"/>
              <a:t>ve</a:t>
            </a:r>
            <a:r>
              <a:rPr lang="en-US" dirty="0" smtClean="0"/>
              <a:t> pro-</a:t>
            </a:r>
            <a:r>
              <a:rPr lang="en-US" dirty="0" err="1" smtClean="0"/>
              <a:t>aritmik</a:t>
            </a:r>
            <a:r>
              <a:rPr lang="en-US" dirty="0" smtClean="0"/>
              <a:t> </a:t>
            </a:r>
            <a:r>
              <a:rPr lang="en-US" dirty="0" err="1" smtClean="0"/>
              <a:t>ilaçlar</a:t>
            </a:r>
            <a:r>
              <a:rPr lang="en-US" dirty="0" smtClean="0"/>
              <a:t> </a:t>
            </a:r>
            <a:r>
              <a:rPr lang="en-US" dirty="0" err="1" smtClean="0"/>
              <a:t>dahil</a:t>
            </a:r>
            <a:r>
              <a:rPr lang="en-US" dirty="0" smtClean="0"/>
              <a:t>) </a:t>
            </a:r>
            <a:r>
              <a:rPr lang="en-US" dirty="0" err="1" smtClean="0"/>
              <a:t>düzeltilmesinin</a:t>
            </a:r>
            <a:r>
              <a:rPr lang="en-US" dirty="0" smtClean="0"/>
              <a:t> </a:t>
            </a:r>
            <a:r>
              <a:rPr lang="en-US" dirty="0" err="1" smtClean="0"/>
              <a:t>yanı</a:t>
            </a:r>
            <a:r>
              <a:rPr lang="en-US" dirty="0" smtClean="0"/>
              <a:t> </a:t>
            </a:r>
            <a:r>
              <a:rPr lang="en-US" dirty="0" err="1" smtClean="0"/>
              <a:t>sıra</a:t>
            </a:r>
            <a:r>
              <a:rPr lang="en-US" dirty="0" smtClean="0"/>
              <a:t> KY </a:t>
            </a:r>
            <a:r>
              <a:rPr lang="en-US" dirty="0" err="1" smtClean="0"/>
              <a:t>ilaç</a:t>
            </a:r>
            <a:r>
              <a:rPr lang="en-US" dirty="0" smtClean="0"/>
              <a:t> </a:t>
            </a:r>
            <a:r>
              <a:rPr lang="en-US" dirty="0" err="1" smtClean="0"/>
              <a:t>tedavisinin</a:t>
            </a:r>
            <a:r>
              <a:rPr lang="en-US" dirty="0" smtClean="0"/>
              <a:t> </a:t>
            </a:r>
            <a:r>
              <a:rPr lang="en-US" dirty="0" err="1" smtClean="0"/>
              <a:t>optimizasyonunu</a:t>
            </a:r>
            <a:r>
              <a:rPr lang="en-US" dirty="0" smtClean="0"/>
              <a:t> </a:t>
            </a:r>
            <a:r>
              <a:rPr lang="en-US" dirty="0" err="1" smtClean="0"/>
              <a:t>içermelidir</a:t>
            </a:r>
            <a:r>
              <a:rPr lang="en-US" dirty="0" smtClean="0"/>
              <a:t>. </a:t>
            </a:r>
            <a:r>
              <a:rPr lang="en-US" dirty="0" err="1" smtClean="0"/>
              <a:t>İskemi</a:t>
            </a:r>
            <a:r>
              <a:rPr lang="en-US" dirty="0" smtClean="0"/>
              <a:t> </a:t>
            </a:r>
            <a:r>
              <a:rPr lang="en-US" dirty="0" err="1" smtClean="0"/>
              <a:t>tetikleyici</a:t>
            </a:r>
            <a:r>
              <a:rPr lang="en-US" dirty="0" smtClean="0"/>
              <a:t> </a:t>
            </a:r>
            <a:r>
              <a:rPr lang="en-US" dirty="0" err="1" smtClean="0"/>
              <a:t>bir</a:t>
            </a:r>
            <a:r>
              <a:rPr lang="en-US" dirty="0" smtClean="0"/>
              <a:t> </a:t>
            </a:r>
            <a:r>
              <a:rPr lang="en-US" dirty="0" err="1" smtClean="0"/>
              <a:t>faktör</a:t>
            </a:r>
            <a:r>
              <a:rPr lang="en-US" dirty="0" smtClean="0"/>
              <a:t> </a:t>
            </a:r>
            <a:r>
              <a:rPr lang="en-US" dirty="0" err="1" smtClean="0"/>
              <a:t>olabilse</a:t>
            </a:r>
            <a:r>
              <a:rPr lang="en-US" dirty="0" smtClean="0"/>
              <a:t> de, </a:t>
            </a:r>
            <a:r>
              <a:rPr lang="en-US" dirty="0" err="1" smtClean="0"/>
              <a:t>revaskülarizasyonun</a:t>
            </a:r>
            <a:r>
              <a:rPr lang="en-US" dirty="0" smtClean="0"/>
              <a:t> </a:t>
            </a:r>
            <a:r>
              <a:rPr lang="en-US" dirty="0" err="1" smtClean="0"/>
              <a:t>ventriküler</a:t>
            </a:r>
            <a:r>
              <a:rPr lang="en-US" dirty="0" smtClean="0"/>
              <a:t> </a:t>
            </a:r>
            <a:r>
              <a:rPr lang="en-US" dirty="0" err="1" smtClean="0"/>
              <a:t>aritmi</a:t>
            </a:r>
            <a:r>
              <a:rPr lang="en-US" dirty="0" smtClean="0"/>
              <a:t> </a:t>
            </a:r>
            <a:r>
              <a:rPr lang="en-US" dirty="0" err="1" smtClean="0"/>
              <a:t>riskini</a:t>
            </a:r>
            <a:r>
              <a:rPr lang="en-US" dirty="0" smtClean="0"/>
              <a:t> </a:t>
            </a:r>
            <a:r>
              <a:rPr lang="en-US" dirty="0" err="1" smtClean="0"/>
              <a:t>azalttığı</a:t>
            </a:r>
            <a:r>
              <a:rPr lang="en-US" dirty="0" smtClean="0"/>
              <a:t> </a:t>
            </a:r>
            <a:r>
              <a:rPr lang="en-US" dirty="0" err="1" smtClean="0"/>
              <a:t>gösterilmemiştir</a:t>
            </a:r>
            <a:r>
              <a:rPr lang="en-US" dirty="0" smtClean="0"/>
              <a:t>. </a:t>
            </a:r>
            <a:r>
              <a:rPr lang="en-US" dirty="0" err="1" smtClean="0"/>
              <a:t>Amiodaron</a:t>
            </a:r>
            <a:r>
              <a:rPr lang="en-US" dirty="0" smtClean="0"/>
              <a:t>, </a:t>
            </a:r>
            <a:r>
              <a:rPr lang="en-US" dirty="0" err="1" smtClean="0"/>
              <a:t>ventriküler</a:t>
            </a:r>
            <a:r>
              <a:rPr lang="en-US" dirty="0" smtClean="0"/>
              <a:t> </a:t>
            </a:r>
            <a:r>
              <a:rPr lang="en-US" dirty="0" err="1" smtClean="0"/>
              <a:t>aritmilerin</a:t>
            </a:r>
            <a:r>
              <a:rPr lang="en-US" dirty="0" smtClean="0"/>
              <a:t> </a:t>
            </a:r>
            <a:r>
              <a:rPr lang="en-US" dirty="0" err="1" smtClean="0"/>
              <a:t>baskılanmasında</a:t>
            </a:r>
            <a:r>
              <a:rPr lang="en-US" dirty="0" smtClean="0"/>
              <a:t>  </a:t>
            </a:r>
            <a:r>
              <a:rPr lang="en-US" dirty="0" err="1" smtClean="0"/>
              <a:t>etkilidir</a:t>
            </a:r>
            <a:r>
              <a:rPr lang="en-US" dirty="0" smtClean="0"/>
              <a:t>. </a:t>
            </a:r>
            <a:r>
              <a:rPr lang="en-US" dirty="0" err="1" smtClean="0"/>
              <a:t>Ancak</a:t>
            </a:r>
            <a:r>
              <a:rPr lang="en-US" dirty="0" smtClean="0"/>
              <a:t>, </a:t>
            </a:r>
            <a:r>
              <a:rPr lang="en-US" b="1" dirty="0" err="1" smtClean="0"/>
              <a:t>ani</a:t>
            </a:r>
            <a:r>
              <a:rPr lang="en-US" b="1" dirty="0" smtClean="0"/>
              <a:t> </a:t>
            </a:r>
            <a:r>
              <a:rPr lang="en-US" b="1" dirty="0" err="1" smtClean="0"/>
              <a:t>kardiyak</a:t>
            </a:r>
            <a:r>
              <a:rPr lang="en-US" b="1" dirty="0" smtClean="0"/>
              <a:t> </a:t>
            </a:r>
            <a:r>
              <a:rPr lang="en-US" b="1" dirty="0" err="1" smtClean="0"/>
              <a:t>ölüm</a:t>
            </a:r>
            <a:r>
              <a:rPr lang="en-US" b="1" dirty="0" smtClean="0"/>
              <a:t> </a:t>
            </a:r>
            <a:r>
              <a:rPr lang="en-US" b="1" dirty="0" err="1" smtClean="0"/>
              <a:t>veya</a:t>
            </a:r>
            <a:r>
              <a:rPr lang="en-US" b="1" dirty="0" smtClean="0"/>
              <a:t> </a:t>
            </a:r>
            <a:r>
              <a:rPr lang="en-US" b="1" dirty="0" err="1" smtClean="0"/>
              <a:t>genel</a:t>
            </a:r>
            <a:r>
              <a:rPr lang="en-US" b="1" dirty="0" smtClean="0"/>
              <a:t> </a:t>
            </a:r>
            <a:r>
              <a:rPr lang="en-US" b="1" dirty="0" err="1" smtClean="0"/>
              <a:t>mortalite</a:t>
            </a:r>
            <a:r>
              <a:rPr lang="en-US" b="1" dirty="0" smtClean="0"/>
              <a:t> </a:t>
            </a:r>
            <a:r>
              <a:rPr lang="en-US" b="1" dirty="0" err="1" smtClean="0"/>
              <a:t>insidansını</a:t>
            </a:r>
            <a:r>
              <a:rPr lang="en-US" b="1" dirty="0" smtClean="0"/>
              <a:t> </a:t>
            </a:r>
            <a:r>
              <a:rPr lang="en-US" b="1" dirty="0" err="1" smtClean="0"/>
              <a:t>azaltmaz</a:t>
            </a:r>
            <a:r>
              <a:rPr lang="en-US" b="1" dirty="0" smtClean="0"/>
              <a:t>. </a:t>
            </a:r>
            <a:r>
              <a:rPr lang="en-US" dirty="0" err="1" smtClean="0"/>
              <a:t>Prematür</a:t>
            </a:r>
            <a:r>
              <a:rPr lang="en-US" dirty="0" smtClean="0"/>
              <a:t> </a:t>
            </a:r>
            <a:r>
              <a:rPr lang="en-US" dirty="0" err="1" smtClean="0"/>
              <a:t>ventriküler</a:t>
            </a:r>
            <a:r>
              <a:rPr lang="en-US" dirty="0" smtClean="0"/>
              <a:t> </a:t>
            </a:r>
            <a:r>
              <a:rPr lang="en-US" dirty="0" err="1" smtClean="0"/>
              <a:t>kasılma</a:t>
            </a:r>
            <a:r>
              <a:rPr lang="en-US" dirty="0" smtClean="0"/>
              <a:t> </a:t>
            </a:r>
            <a:r>
              <a:rPr lang="en-US" dirty="0" err="1" smtClean="0"/>
              <a:t>ile</a:t>
            </a:r>
            <a:r>
              <a:rPr lang="en-US" dirty="0" smtClean="0"/>
              <a:t> </a:t>
            </a:r>
            <a:r>
              <a:rPr lang="en-US" dirty="0" err="1" smtClean="0"/>
              <a:t>indüklenen</a:t>
            </a:r>
            <a:r>
              <a:rPr lang="en-US" dirty="0" smtClean="0"/>
              <a:t> </a:t>
            </a:r>
            <a:r>
              <a:rPr lang="en-US" dirty="0" err="1" smtClean="0"/>
              <a:t>KMP'si</a:t>
            </a:r>
            <a:r>
              <a:rPr lang="en-US" dirty="0" smtClean="0"/>
              <a:t> </a:t>
            </a:r>
            <a:r>
              <a:rPr lang="en-US" dirty="0" err="1" smtClean="0"/>
              <a:t>olan</a:t>
            </a:r>
            <a:r>
              <a:rPr lang="en-US" dirty="0" smtClean="0"/>
              <a:t> </a:t>
            </a:r>
            <a:r>
              <a:rPr lang="en-US" dirty="0" err="1" smtClean="0"/>
              <a:t>hastalarda</a:t>
            </a:r>
            <a:r>
              <a:rPr lang="en-US" dirty="0" smtClean="0"/>
              <a:t>, </a:t>
            </a:r>
            <a:r>
              <a:rPr lang="en-US" dirty="0" err="1" smtClean="0"/>
              <a:t>amiodaron</a:t>
            </a:r>
            <a:r>
              <a:rPr lang="en-US" dirty="0" smtClean="0"/>
              <a:t> </a:t>
            </a:r>
            <a:r>
              <a:rPr lang="en-US" dirty="0" err="1" smtClean="0"/>
              <a:t>uygulamasının</a:t>
            </a:r>
            <a:r>
              <a:rPr lang="en-US" dirty="0" smtClean="0"/>
              <a:t> </a:t>
            </a:r>
            <a:r>
              <a:rPr lang="en-US" dirty="0" err="1" smtClean="0"/>
              <a:t>tekrarlayan</a:t>
            </a:r>
            <a:r>
              <a:rPr lang="en-US" dirty="0" smtClean="0"/>
              <a:t> </a:t>
            </a:r>
            <a:r>
              <a:rPr lang="en-US" dirty="0" err="1" smtClean="0"/>
              <a:t>aritmileri</a:t>
            </a:r>
            <a:r>
              <a:rPr lang="en-US" dirty="0" smtClean="0"/>
              <a:t> </a:t>
            </a:r>
            <a:r>
              <a:rPr lang="en-US" dirty="0" err="1" smtClean="0"/>
              <a:t>azalttığı</a:t>
            </a:r>
            <a:r>
              <a:rPr lang="en-US" dirty="0" smtClean="0"/>
              <a:t> </a:t>
            </a:r>
            <a:r>
              <a:rPr lang="en-US" dirty="0" err="1" smtClean="0"/>
              <a:t>ve</a:t>
            </a:r>
            <a:r>
              <a:rPr lang="en-US" dirty="0" smtClean="0"/>
              <a:t> </a:t>
            </a:r>
            <a:r>
              <a:rPr lang="en-US" dirty="0" err="1" smtClean="0"/>
              <a:t>semptomları</a:t>
            </a:r>
            <a:r>
              <a:rPr lang="en-US" dirty="0" smtClean="0"/>
              <a:t> </a:t>
            </a:r>
            <a:r>
              <a:rPr lang="en-US" dirty="0" err="1" smtClean="0"/>
              <a:t>ve</a:t>
            </a:r>
            <a:r>
              <a:rPr lang="en-US" dirty="0" smtClean="0"/>
              <a:t> LV </a:t>
            </a:r>
            <a:r>
              <a:rPr lang="en-US" dirty="0" err="1" smtClean="0"/>
              <a:t>fonksiyonunu</a:t>
            </a:r>
            <a:r>
              <a:rPr lang="en-US" dirty="0" smtClean="0"/>
              <a:t> </a:t>
            </a:r>
            <a:r>
              <a:rPr lang="en-US" dirty="0" err="1" smtClean="0"/>
              <a:t>iyileştirdiği</a:t>
            </a:r>
            <a:r>
              <a:rPr lang="en-US" dirty="0" smtClean="0"/>
              <a:t> </a:t>
            </a:r>
            <a:r>
              <a:rPr lang="en-US" dirty="0" err="1" smtClean="0"/>
              <a:t>düşünülebilir</a:t>
            </a:r>
            <a:r>
              <a:rPr lang="en-US" dirty="0" smtClean="0"/>
              <a:t>, </a:t>
            </a:r>
            <a:r>
              <a:rPr lang="en-US" dirty="0" err="1" smtClean="0"/>
              <a:t>ancak</a:t>
            </a:r>
            <a:r>
              <a:rPr lang="en-US" dirty="0" smtClean="0"/>
              <a:t> </a:t>
            </a:r>
            <a:r>
              <a:rPr lang="en-US" dirty="0" err="1" smtClean="0"/>
              <a:t>yan</a:t>
            </a:r>
            <a:r>
              <a:rPr lang="en-US" dirty="0" smtClean="0"/>
              <a:t> </a:t>
            </a:r>
            <a:r>
              <a:rPr lang="en-US" dirty="0" err="1" smtClean="0"/>
              <a:t>etkileri</a:t>
            </a:r>
            <a:r>
              <a:rPr lang="en-US" dirty="0" smtClean="0"/>
              <a:t> de </a:t>
            </a:r>
            <a:r>
              <a:rPr lang="en-US" dirty="0" err="1" smtClean="0"/>
              <a:t>dikkate</a:t>
            </a:r>
            <a:r>
              <a:rPr lang="en-US" dirty="0" smtClean="0"/>
              <a:t> </a:t>
            </a:r>
            <a:r>
              <a:rPr lang="en-US" dirty="0" err="1" smtClean="0"/>
              <a:t>alınmalıdır</a:t>
            </a:r>
            <a:r>
              <a:rPr lang="en-US" dirty="0" smtClean="0"/>
              <a:t>. </a:t>
            </a:r>
            <a:r>
              <a:rPr lang="en-US" dirty="0" err="1" smtClean="0"/>
              <a:t>VPB'lerin</a:t>
            </a:r>
            <a:r>
              <a:rPr lang="en-US" dirty="0" smtClean="0"/>
              <a:t> </a:t>
            </a:r>
            <a:r>
              <a:rPr lang="en-US" dirty="0" err="1" smtClean="0"/>
              <a:t>radyofrekans</a:t>
            </a:r>
            <a:r>
              <a:rPr lang="en-US" dirty="0" smtClean="0"/>
              <a:t> </a:t>
            </a:r>
            <a:r>
              <a:rPr lang="en-US" dirty="0" err="1" smtClean="0"/>
              <a:t>ablasyonu</a:t>
            </a:r>
            <a:r>
              <a:rPr lang="en-US" dirty="0" smtClean="0"/>
              <a:t>, </a:t>
            </a:r>
            <a:r>
              <a:rPr lang="en-US" dirty="0" err="1" smtClean="0"/>
              <a:t>VPB'ler</a:t>
            </a:r>
            <a:r>
              <a:rPr lang="en-US" dirty="0" smtClean="0"/>
              <a:t> LV </a:t>
            </a:r>
            <a:r>
              <a:rPr lang="en-US" dirty="0" err="1" smtClean="0"/>
              <a:t>işlev</a:t>
            </a:r>
            <a:r>
              <a:rPr lang="en-US" dirty="0" smtClean="0"/>
              <a:t> </a:t>
            </a:r>
            <a:r>
              <a:rPr lang="en-US" dirty="0" err="1" smtClean="0"/>
              <a:t>bozukluğuna</a:t>
            </a:r>
            <a:r>
              <a:rPr lang="en-US" dirty="0" smtClean="0"/>
              <a:t> </a:t>
            </a:r>
            <a:r>
              <a:rPr lang="en-US" dirty="0" err="1" smtClean="0"/>
              <a:t>katkıda</a:t>
            </a:r>
            <a:r>
              <a:rPr lang="en-US" dirty="0" smtClean="0"/>
              <a:t> </a:t>
            </a:r>
            <a:r>
              <a:rPr lang="en-US" dirty="0" err="1" smtClean="0"/>
              <a:t>bulunduğunda</a:t>
            </a:r>
            <a:r>
              <a:rPr lang="en-US" dirty="0" smtClean="0"/>
              <a:t>, </a:t>
            </a:r>
            <a:r>
              <a:rPr lang="en-US" dirty="0" err="1" smtClean="0"/>
              <a:t>taşikardiyomiyopatili</a:t>
            </a:r>
            <a:r>
              <a:rPr lang="en-US" dirty="0" smtClean="0"/>
              <a:t> </a:t>
            </a:r>
            <a:r>
              <a:rPr lang="en-US" dirty="0" err="1" smtClean="0"/>
              <a:t>hastalarda</a:t>
            </a:r>
            <a:r>
              <a:rPr lang="en-US" dirty="0" smtClean="0"/>
              <a:t> LV </a:t>
            </a:r>
            <a:r>
              <a:rPr lang="en-US" dirty="0" err="1" smtClean="0"/>
              <a:t>işlevini</a:t>
            </a:r>
            <a:r>
              <a:rPr lang="en-US" dirty="0" smtClean="0"/>
              <a:t> </a:t>
            </a:r>
            <a:r>
              <a:rPr lang="en-US" dirty="0" err="1" smtClean="0"/>
              <a:t>ve</a:t>
            </a:r>
            <a:r>
              <a:rPr lang="en-US" dirty="0" smtClean="0"/>
              <a:t> </a:t>
            </a:r>
            <a:r>
              <a:rPr lang="en-US" dirty="0" err="1" smtClean="0"/>
              <a:t>muhtemelen</a:t>
            </a:r>
            <a:r>
              <a:rPr lang="en-US" dirty="0" smtClean="0"/>
              <a:t> </a:t>
            </a:r>
            <a:r>
              <a:rPr lang="en-US" dirty="0" err="1" smtClean="0"/>
              <a:t>sonuçları</a:t>
            </a:r>
            <a:r>
              <a:rPr lang="en-US" dirty="0" smtClean="0"/>
              <a:t> </a:t>
            </a:r>
            <a:r>
              <a:rPr lang="en-US" dirty="0" err="1" smtClean="0"/>
              <a:t>iyileştirebilir</a:t>
            </a:r>
            <a:r>
              <a:rPr lang="en-US" dirty="0" smtClean="0"/>
              <a:t>. </a:t>
            </a:r>
            <a:r>
              <a:rPr lang="en-US" dirty="0" err="1" smtClean="0"/>
              <a:t>Temel</a:t>
            </a:r>
            <a:r>
              <a:rPr lang="en-US" dirty="0" smtClean="0"/>
              <a:t> PVC </a:t>
            </a:r>
            <a:r>
              <a:rPr lang="en-US" dirty="0" err="1" smtClean="0"/>
              <a:t>yükünde</a:t>
            </a:r>
            <a:r>
              <a:rPr lang="en-US" dirty="0" smtClean="0"/>
              <a:t> </a:t>
            </a:r>
            <a:r>
              <a:rPr lang="en-US" dirty="0" err="1" smtClean="0"/>
              <a:t>sürekli</a:t>
            </a:r>
            <a:r>
              <a:rPr lang="en-US" dirty="0" smtClean="0"/>
              <a:t> </a:t>
            </a:r>
            <a:r>
              <a:rPr lang="en-US" dirty="0" err="1" smtClean="0"/>
              <a:t>bir</a:t>
            </a:r>
            <a:r>
              <a:rPr lang="en-US" dirty="0" smtClean="0"/>
              <a:t> </a:t>
            </a:r>
            <a:r>
              <a:rPr lang="en-US" dirty="0" err="1" smtClean="0"/>
              <a:t>azalma</a:t>
            </a:r>
            <a:r>
              <a:rPr lang="en-US" dirty="0" smtClean="0"/>
              <a:t>, </a:t>
            </a:r>
            <a:r>
              <a:rPr lang="en-US" dirty="0" err="1" smtClean="0"/>
              <a:t>daha</a:t>
            </a:r>
            <a:r>
              <a:rPr lang="en-US" dirty="0" smtClean="0"/>
              <a:t> </a:t>
            </a:r>
            <a:r>
              <a:rPr lang="en-US" dirty="0" err="1" smtClean="0"/>
              <a:t>düşük</a:t>
            </a:r>
            <a:r>
              <a:rPr lang="en-US" dirty="0" smtClean="0"/>
              <a:t> </a:t>
            </a:r>
            <a:r>
              <a:rPr lang="en-US" dirty="0" err="1" smtClean="0"/>
              <a:t>kardiyak</a:t>
            </a:r>
            <a:r>
              <a:rPr lang="en-US" dirty="0" smtClean="0"/>
              <a:t> </a:t>
            </a:r>
            <a:r>
              <a:rPr lang="en-US" dirty="0" err="1" smtClean="0"/>
              <a:t>mortalite</a:t>
            </a:r>
            <a:r>
              <a:rPr lang="en-US" dirty="0" smtClean="0"/>
              <a:t>, </a:t>
            </a:r>
            <a:r>
              <a:rPr lang="en-US" dirty="0" err="1" smtClean="0"/>
              <a:t>kardiyak</a:t>
            </a:r>
            <a:r>
              <a:rPr lang="en-US" dirty="0" smtClean="0"/>
              <a:t> </a:t>
            </a:r>
            <a:r>
              <a:rPr lang="en-US" dirty="0" err="1" smtClean="0"/>
              <a:t>transplantasyon</a:t>
            </a:r>
            <a:r>
              <a:rPr lang="en-US" dirty="0" smtClean="0"/>
              <a:t> </a:t>
            </a:r>
            <a:r>
              <a:rPr lang="en-US" dirty="0" err="1" smtClean="0"/>
              <a:t>veya</a:t>
            </a:r>
            <a:r>
              <a:rPr lang="en-US" dirty="0" smtClean="0"/>
              <a:t> </a:t>
            </a:r>
            <a:r>
              <a:rPr lang="en-US" dirty="0" err="1" smtClean="0"/>
              <a:t>takip</a:t>
            </a:r>
            <a:r>
              <a:rPr lang="en-US" dirty="0" smtClean="0"/>
              <a:t> </a:t>
            </a:r>
            <a:r>
              <a:rPr lang="en-US" dirty="0" err="1" smtClean="0"/>
              <a:t>sırasında</a:t>
            </a:r>
            <a:r>
              <a:rPr lang="en-US" dirty="0" smtClean="0"/>
              <a:t> KY </a:t>
            </a:r>
            <a:r>
              <a:rPr lang="en-US" dirty="0" err="1" smtClean="0"/>
              <a:t>nedeniyle</a:t>
            </a:r>
            <a:r>
              <a:rPr lang="en-US" dirty="0" smtClean="0"/>
              <a:t> </a:t>
            </a:r>
            <a:r>
              <a:rPr lang="en-US" dirty="0" err="1" smtClean="0"/>
              <a:t>hastaneye</a:t>
            </a:r>
            <a:r>
              <a:rPr lang="en-US" dirty="0" smtClean="0"/>
              <a:t> </a:t>
            </a:r>
            <a:r>
              <a:rPr lang="en-US" dirty="0" err="1" smtClean="0"/>
              <a:t>yatış</a:t>
            </a:r>
            <a:r>
              <a:rPr lang="en-US" dirty="0" smtClean="0"/>
              <a:t> </a:t>
            </a:r>
            <a:r>
              <a:rPr lang="en-US" dirty="0" err="1" smtClean="0"/>
              <a:t>riski</a:t>
            </a:r>
            <a:r>
              <a:rPr lang="en-US" dirty="0" smtClean="0"/>
              <a:t> </a:t>
            </a:r>
            <a:r>
              <a:rPr lang="en-US" dirty="0" err="1" smtClean="0"/>
              <a:t>ile</a:t>
            </a:r>
            <a:r>
              <a:rPr lang="en-US" dirty="0" smtClean="0"/>
              <a:t> </a:t>
            </a:r>
            <a:r>
              <a:rPr lang="en-US" dirty="0" err="1" smtClean="0"/>
              <a:t>ilişkilendirilmiştir</a:t>
            </a:r>
            <a:r>
              <a:rPr lang="en-US" dirty="0" smtClean="0"/>
              <a:t>.</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18</a:t>
            </a:fld>
            <a:endParaRPr lang="tr-TR" sz="1400" b="0" strike="noStrike" spc="-1">
              <a:latin typeface="Times New Roman"/>
            </a:endParaRPr>
          </a:p>
        </p:txBody>
      </p:sp>
    </p:spTree>
    <p:extLst>
      <p:ext uri="{BB962C8B-B14F-4D97-AF65-F5344CB8AC3E}">
        <p14:creationId xmlns:p14="http://schemas.microsoft.com/office/powerpoint/2010/main" val="97874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CRT ile ilgili çalışmalara alınan hastaların yaklaşık %20’si kadın hastalardır. </a:t>
            </a:r>
          </a:p>
          <a:p>
            <a:endParaRPr lang="tr-TR" sz="1200" b="0" i="0" kern="1200" dirty="0" smtClean="0">
              <a:solidFill>
                <a:schemeClr val="tx1"/>
              </a:solidFill>
              <a:effectLst/>
              <a:latin typeface="+mn-lt"/>
              <a:ea typeface="+mn-ea"/>
              <a:cs typeface="+mn-cs"/>
            </a:endParaRPr>
          </a:p>
          <a:p>
            <a:r>
              <a:rPr lang="tr-TR" sz="1200" b="0" i="0" kern="1200" dirty="0" err="1" smtClean="0">
                <a:solidFill>
                  <a:schemeClr val="tx1"/>
                </a:solidFill>
                <a:effectLst/>
                <a:latin typeface="+mn-lt"/>
                <a:ea typeface="+mn-ea"/>
                <a:cs typeface="+mn-cs"/>
              </a:rPr>
              <a:t>CRT’nin</a:t>
            </a:r>
            <a:r>
              <a:rPr lang="tr-TR" sz="1200" b="0" i="0" kern="1200" dirty="0" smtClean="0">
                <a:solidFill>
                  <a:schemeClr val="tx1"/>
                </a:solidFill>
                <a:effectLst/>
                <a:latin typeface="+mn-lt"/>
                <a:ea typeface="+mn-ea"/>
                <a:cs typeface="+mn-cs"/>
              </a:rPr>
              <a:t> QRS süresi 140-149 msn olan kadınlarda erkeklere göre daha fazla yararlı çıkmasını kadınların kalbinin daha küçük ve normal QRS süresini daha kısa olmasına bağlı olabileceğini öne sürüyor. Şöyle ki CRT esas itibari ile sol dal bloğunda yararlıdır ve sol dal bloğu görünümü olan bazı kişilerde gerçekte sol dal bloğu (yalancı pozitif sol dal bloğu) yoktur. Kadınlarda normal QRS süresi daha kısa olduğundan, QRS süresi 120-150 msn arasında olanlarda yalancı sol dal bloğu ihtimali kadınlarda daha azdır. Sol dal bloğu tanımında QRS süresini kadınlarda ≥130 msn, erkeklerde ≥140 </a:t>
            </a:r>
            <a:r>
              <a:rPr lang="tr-TR" sz="1200" b="0" i="0" kern="1200" dirty="0" err="1" smtClean="0">
                <a:solidFill>
                  <a:schemeClr val="tx1"/>
                </a:solidFill>
                <a:effectLst/>
                <a:latin typeface="+mn-lt"/>
                <a:ea typeface="+mn-ea"/>
                <a:cs typeface="+mn-cs"/>
              </a:rPr>
              <a:t>ms</a:t>
            </a:r>
            <a:r>
              <a:rPr lang="tr-TR" sz="1200" b="0" i="0" kern="1200" dirty="0" smtClean="0">
                <a:solidFill>
                  <a:schemeClr val="tx1"/>
                </a:solidFill>
                <a:effectLst/>
                <a:latin typeface="+mn-lt"/>
                <a:ea typeface="+mn-ea"/>
                <a:cs typeface="+mn-cs"/>
              </a:rPr>
              <a:t> alınmasını önerenler vardır. Sol dal bloğu tanısı CRT </a:t>
            </a:r>
            <a:r>
              <a:rPr lang="tr-TR" sz="1200" b="0" i="0" kern="1200" dirty="0" err="1" smtClean="0">
                <a:solidFill>
                  <a:schemeClr val="tx1"/>
                </a:solidFill>
                <a:effectLst/>
                <a:latin typeface="+mn-lt"/>
                <a:ea typeface="+mn-ea"/>
                <a:cs typeface="+mn-cs"/>
              </a:rPr>
              <a:t>endikasyonu</a:t>
            </a:r>
            <a:r>
              <a:rPr lang="tr-TR" sz="1200" b="0" i="0" kern="1200" dirty="0" smtClean="0">
                <a:solidFill>
                  <a:schemeClr val="tx1"/>
                </a:solidFill>
                <a:effectLst/>
                <a:latin typeface="+mn-lt"/>
                <a:ea typeface="+mn-ea"/>
                <a:cs typeface="+mn-cs"/>
              </a:rPr>
              <a:t> için kullanılacağı zaman bu rakamlara göre davranılması CRT cevabının daha iyi olmasını sağlayabilir. Yazarlar kadınlardaki </a:t>
            </a:r>
            <a:r>
              <a:rPr lang="tr-TR" sz="1200" b="0" i="0" kern="1200" dirty="0" err="1" smtClean="0">
                <a:solidFill>
                  <a:schemeClr val="tx1"/>
                </a:solidFill>
                <a:effectLst/>
                <a:latin typeface="+mn-lt"/>
                <a:ea typeface="+mn-ea"/>
                <a:cs typeface="+mn-cs"/>
              </a:rPr>
              <a:t>mortalitenin</a:t>
            </a:r>
            <a:r>
              <a:rPr lang="tr-TR" sz="1200" b="0" i="0" kern="1200" dirty="0" smtClean="0">
                <a:solidFill>
                  <a:schemeClr val="tx1"/>
                </a:solidFill>
                <a:effectLst/>
                <a:latin typeface="+mn-lt"/>
                <a:ea typeface="+mn-ea"/>
                <a:cs typeface="+mn-cs"/>
              </a:rPr>
              <a:t> daha düşük </a:t>
            </a:r>
            <a:r>
              <a:rPr lang="tr-TR" sz="1200" b="0" i="0" kern="1200" dirty="0" err="1" smtClean="0">
                <a:solidFill>
                  <a:schemeClr val="tx1"/>
                </a:solidFill>
                <a:effectLst/>
                <a:latin typeface="+mn-lt"/>
                <a:ea typeface="+mn-ea"/>
                <a:cs typeface="+mn-cs"/>
              </a:rPr>
              <a:t>çıkmasınım</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iskemik</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KMP’nin</a:t>
            </a:r>
            <a:r>
              <a:rPr lang="tr-TR" sz="1200" b="0" i="0" kern="1200" dirty="0" smtClean="0">
                <a:solidFill>
                  <a:schemeClr val="tx1"/>
                </a:solidFill>
                <a:effectLst/>
                <a:latin typeface="+mn-lt"/>
                <a:ea typeface="+mn-ea"/>
                <a:cs typeface="+mn-cs"/>
              </a:rPr>
              <a:t> kadınlarda daha az olmasına da bağlı olabileceğini yorumluyorlar</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19</a:t>
            </a:fld>
            <a:endParaRPr lang="tr-TR" sz="1400" b="0" strike="noStrike" spc="-1">
              <a:latin typeface="Times New Roman"/>
            </a:endParaRPr>
          </a:p>
        </p:txBody>
      </p:sp>
    </p:spTree>
    <p:extLst>
      <p:ext uri="{BB962C8B-B14F-4D97-AF65-F5344CB8AC3E}">
        <p14:creationId xmlns:p14="http://schemas.microsoft.com/office/powerpoint/2010/main" val="141552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20</a:t>
            </a:fld>
            <a:endParaRPr lang="tr-TR" sz="1400" b="0" strike="noStrike" spc="-1">
              <a:latin typeface="Times New Roman"/>
            </a:endParaRPr>
          </a:p>
        </p:txBody>
      </p:sp>
    </p:spTree>
    <p:extLst>
      <p:ext uri="{BB962C8B-B14F-4D97-AF65-F5344CB8AC3E}">
        <p14:creationId xmlns:p14="http://schemas.microsoft.com/office/powerpoint/2010/main" val="2801665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21</a:t>
            </a:fld>
            <a:endParaRPr lang="tr-TR" sz="1400" b="0" strike="noStrike" spc="-1">
              <a:latin typeface="Times New Roman"/>
            </a:endParaRPr>
          </a:p>
        </p:txBody>
      </p:sp>
    </p:spTree>
    <p:extLst>
      <p:ext uri="{BB962C8B-B14F-4D97-AF65-F5344CB8AC3E}">
        <p14:creationId xmlns:p14="http://schemas.microsoft.com/office/powerpoint/2010/main" val="3246424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B49BA-DD43-4747-A7FD-3A4981BB4382}" type="slidenum">
              <a:rPr lang="en-US" smtClean="0"/>
              <a:t>27</a:t>
            </a:fld>
            <a:endParaRPr lang="en-US"/>
          </a:p>
        </p:txBody>
      </p:sp>
    </p:spTree>
    <p:extLst>
      <p:ext uri="{BB962C8B-B14F-4D97-AF65-F5344CB8AC3E}">
        <p14:creationId xmlns:p14="http://schemas.microsoft.com/office/powerpoint/2010/main" val="1866333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B49BA-DD43-4747-A7FD-3A4981BB4382}" type="slidenum">
              <a:rPr lang="en-US" smtClean="0"/>
              <a:t>30</a:t>
            </a:fld>
            <a:endParaRPr lang="en-US"/>
          </a:p>
        </p:txBody>
      </p:sp>
    </p:spTree>
    <p:extLst>
      <p:ext uri="{BB962C8B-B14F-4D97-AF65-F5344CB8AC3E}">
        <p14:creationId xmlns:p14="http://schemas.microsoft.com/office/powerpoint/2010/main" val="146102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32</a:t>
            </a:fld>
            <a:endParaRPr lang="tr-TR" sz="1400" b="0" strike="noStrike" spc="-1">
              <a:latin typeface="Times New Roman"/>
            </a:endParaRPr>
          </a:p>
        </p:txBody>
      </p:sp>
    </p:spTree>
    <p:extLst>
      <p:ext uri="{BB962C8B-B14F-4D97-AF65-F5344CB8AC3E}">
        <p14:creationId xmlns:p14="http://schemas.microsoft.com/office/powerpoint/2010/main" val="20915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tr-TR" dirty="0" smtClean="0"/>
              <a:t>Demir eksikliği ve anemi KY hastalarında yaygın olup, bağımsız olarak azalmış egzersiz kapasitesi, tekrarlayan KY hastaneye yatışları ve yüksek KV ve tüm nedenlere bağlı </a:t>
            </a:r>
            <a:r>
              <a:rPr lang="tr-TR" dirty="0" err="1" smtClean="0"/>
              <a:t>mortalite</a:t>
            </a:r>
            <a:r>
              <a:rPr lang="tr-TR" dirty="0" smtClean="0"/>
              <a:t> ile ilişkilidir.</a:t>
            </a:r>
            <a:endParaRPr lang="en-US" dirty="0" smtClean="0"/>
          </a:p>
          <a:p>
            <a:endParaRPr lang="en-US" dirty="0" smtClean="0"/>
          </a:p>
          <a:p>
            <a:r>
              <a:rPr lang="tr-TR" dirty="0" smtClean="0"/>
              <a:t>Dünya Sağlık Örgütü kriterlerine göre anemi, hemoglobin konsantrasyonunun kadınlarda &lt;12 g/</a:t>
            </a:r>
            <a:r>
              <a:rPr lang="tr-TR" dirty="0" err="1" smtClean="0"/>
              <a:t>dL</a:t>
            </a:r>
            <a:r>
              <a:rPr lang="tr-TR" dirty="0" smtClean="0"/>
              <a:t>, erkeklerde &lt;13 g/</a:t>
            </a:r>
            <a:r>
              <a:rPr lang="tr-TR" dirty="0" err="1" smtClean="0"/>
              <a:t>dL</a:t>
            </a:r>
            <a:r>
              <a:rPr lang="tr-TR" dirty="0" smtClean="0"/>
              <a:t> olması olarak tanımlanır. KY hastalarında, demir eksikliği, serum </a:t>
            </a:r>
            <a:r>
              <a:rPr lang="tr-TR" dirty="0" err="1" smtClean="0"/>
              <a:t>ferritin</a:t>
            </a:r>
            <a:r>
              <a:rPr lang="tr-TR" dirty="0" smtClean="0"/>
              <a:t> konsantrasyonunun &lt;100 </a:t>
            </a:r>
            <a:r>
              <a:rPr lang="tr-TR" dirty="0" err="1" smtClean="0"/>
              <a:t>ng</a:t>
            </a:r>
            <a:r>
              <a:rPr lang="tr-TR" dirty="0" smtClean="0"/>
              <a:t>/</a:t>
            </a:r>
            <a:r>
              <a:rPr lang="tr-TR" dirty="0" err="1" smtClean="0"/>
              <a:t>mL</a:t>
            </a:r>
            <a:r>
              <a:rPr lang="tr-TR" dirty="0" smtClean="0"/>
              <a:t> veya </a:t>
            </a:r>
            <a:r>
              <a:rPr lang="en-US" dirty="0" smtClean="0"/>
              <a:t> </a:t>
            </a:r>
            <a:r>
              <a:rPr lang="tr-TR" dirty="0" smtClean="0"/>
              <a:t>serum </a:t>
            </a:r>
            <a:r>
              <a:rPr lang="tr-TR" dirty="0" err="1" smtClean="0"/>
              <a:t>ferritin</a:t>
            </a:r>
            <a:r>
              <a:rPr lang="tr-TR" dirty="0" smtClean="0"/>
              <a:t> konsantrasyonu</a:t>
            </a:r>
            <a:r>
              <a:rPr lang="en-US" dirty="0" smtClean="0"/>
              <a:t> </a:t>
            </a:r>
            <a:r>
              <a:rPr lang="tr-TR" dirty="0" smtClean="0"/>
              <a:t>100-299 </a:t>
            </a:r>
            <a:r>
              <a:rPr lang="tr-TR" dirty="0" err="1" smtClean="0"/>
              <a:t>ng</a:t>
            </a:r>
            <a:r>
              <a:rPr lang="tr-TR" dirty="0" smtClean="0"/>
              <a:t>/</a:t>
            </a:r>
            <a:r>
              <a:rPr lang="tr-TR" dirty="0" err="1" smtClean="0"/>
              <a:t>mL</a:t>
            </a:r>
            <a:r>
              <a:rPr lang="tr-TR" dirty="0" smtClean="0"/>
              <a:t> </a:t>
            </a:r>
            <a:r>
              <a:rPr lang="en-US" dirty="0" err="1" smtClean="0"/>
              <a:t>iken</a:t>
            </a:r>
            <a:r>
              <a:rPr lang="en-US" dirty="0" smtClean="0"/>
              <a:t> </a:t>
            </a:r>
            <a:r>
              <a:rPr lang="tr-TR" dirty="0" err="1" smtClean="0"/>
              <a:t>transferrin</a:t>
            </a:r>
            <a:r>
              <a:rPr lang="tr-TR" dirty="0" smtClean="0"/>
              <a:t> </a:t>
            </a:r>
            <a:r>
              <a:rPr lang="tr-TR" dirty="0" err="1" smtClean="0"/>
              <a:t>satürasyonu</a:t>
            </a:r>
            <a:r>
              <a:rPr lang="tr-TR" dirty="0" smtClean="0"/>
              <a:t> (TSAT) &lt;</a:t>
            </a:r>
            <a:r>
              <a:rPr lang="en-US" dirty="0" smtClean="0"/>
              <a:t> </a:t>
            </a:r>
            <a:r>
              <a:rPr lang="tr-TR" dirty="0" smtClean="0"/>
              <a:t>%20 olması olarak tanımlanır.</a:t>
            </a:r>
            <a:r>
              <a:rPr lang="en-US" dirty="0" smtClean="0"/>
              <a:t> </a:t>
            </a:r>
            <a:r>
              <a:rPr lang="en-US" dirty="0" err="1" smtClean="0"/>
              <a:t>Periferik</a:t>
            </a:r>
            <a:r>
              <a:rPr lang="en-US" dirty="0" smtClean="0"/>
              <a:t> </a:t>
            </a:r>
            <a:r>
              <a:rPr lang="en-US" dirty="0" err="1" smtClean="0"/>
              <a:t>kandaki</a:t>
            </a:r>
            <a:r>
              <a:rPr lang="en-US" dirty="0" smtClean="0"/>
              <a:t> ferritin </a:t>
            </a:r>
            <a:r>
              <a:rPr lang="en-US" dirty="0" err="1" smtClean="0"/>
              <a:t>konsantrasyonu</a:t>
            </a:r>
            <a:r>
              <a:rPr lang="en-US" dirty="0" smtClean="0"/>
              <a:t>, </a:t>
            </a:r>
            <a:r>
              <a:rPr lang="en-US" dirty="0" err="1" smtClean="0"/>
              <a:t>iltihaplanma</a:t>
            </a:r>
            <a:r>
              <a:rPr lang="en-US" dirty="0" smtClean="0"/>
              <a:t> </a:t>
            </a:r>
            <a:r>
              <a:rPr lang="en-US" dirty="0" err="1" smtClean="0"/>
              <a:t>ve</a:t>
            </a:r>
            <a:r>
              <a:rPr lang="en-US" dirty="0" smtClean="0"/>
              <a:t> </a:t>
            </a:r>
            <a:r>
              <a:rPr lang="en-US" dirty="0" err="1" smtClean="0"/>
              <a:t>enfeksiyon</a:t>
            </a:r>
            <a:r>
              <a:rPr lang="en-US" dirty="0" smtClean="0"/>
              <a:t>, </a:t>
            </a:r>
            <a:r>
              <a:rPr lang="en-US" dirty="0" err="1" smtClean="0"/>
              <a:t>kanser</a:t>
            </a:r>
            <a:r>
              <a:rPr lang="en-US" dirty="0" smtClean="0"/>
              <a:t>, </a:t>
            </a:r>
            <a:r>
              <a:rPr lang="en-US" dirty="0" err="1" smtClean="0"/>
              <a:t>karaciğer</a:t>
            </a:r>
            <a:r>
              <a:rPr lang="en-US" dirty="0" smtClean="0"/>
              <a:t> </a:t>
            </a:r>
            <a:r>
              <a:rPr lang="en-US" dirty="0" err="1" smtClean="0"/>
              <a:t>hastalığı</a:t>
            </a:r>
            <a:r>
              <a:rPr lang="en-US" dirty="0" smtClean="0"/>
              <a:t> </a:t>
            </a:r>
            <a:r>
              <a:rPr lang="en-US" dirty="0" err="1" smtClean="0"/>
              <a:t>ve</a:t>
            </a:r>
            <a:r>
              <a:rPr lang="en-US" dirty="0" smtClean="0"/>
              <a:t> </a:t>
            </a:r>
            <a:r>
              <a:rPr lang="en-US" dirty="0" err="1" smtClean="0"/>
              <a:t>KY'nin</a:t>
            </a:r>
            <a:r>
              <a:rPr lang="en-US" dirty="0" smtClean="0"/>
              <a:t> </a:t>
            </a:r>
            <a:r>
              <a:rPr lang="en-US" dirty="0" err="1" smtClean="0"/>
              <a:t>kendisi</a:t>
            </a:r>
            <a:r>
              <a:rPr lang="en-US" dirty="0" smtClean="0"/>
              <a:t> </a:t>
            </a:r>
            <a:r>
              <a:rPr lang="en-US" dirty="0" err="1" smtClean="0"/>
              <a:t>gibi</a:t>
            </a:r>
            <a:r>
              <a:rPr lang="en-US" dirty="0" smtClean="0"/>
              <a:t> </a:t>
            </a:r>
            <a:r>
              <a:rPr lang="en-US" dirty="0" err="1" smtClean="0"/>
              <a:t>çeşitli</a:t>
            </a:r>
            <a:r>
              <a:rPr lang="en-US" dirty="0" smtClean="0"/>
              <a:t> </a:t>
            </a:r>
            <a:r>
              <a:rPr lang="en-US" dirty="0" err="1" smtClean="0"/>
              <a:t>bozukluklarla</a:t>
            </a:r>
            <a:r>
              <a:rPr lang="en-US" dirty="0" smtClean="0"/>
              <a:t> </a:t>
            </a:r>
            <a:r>
              <a:rPr lang="en-US" dirty="0" err="1" smtClean="0"/>
              <a:t>artar</a:t>
            </a:r>
            <a:r>
              <a:rPr lang="en-US" dirty="0" smtClean="0"/>
              <a:t>. Bu </a:t>
            </a:r>
            <a:r>
              <a:rPr lang="en-US" dirty="0" err="1" smtClean="0"/>
              <a:t>nedenle</a:t>
            </a:r>
            <a:r>
              <a:rPr lang="en-US" dirty="0" smtClean="0"/>
              <a:t> KY </a:t>
            </a:r>
            <a:r>
              <a:rPr lang="en-US" dirty="0" err="1" smtClean="0"/>
              <a:t>hastalarında</a:t>
            </a:r>
            <a:r>
              <a:rPr lang="en-US" dirty="0" smtClean="0"/>
              <a:t> </a:t>
            </a:r>
            <a:r>
              <a:rPr lang="en-US" dirty="0" err="1" smtClean="0"/>
              <a:t>demir</a:t>
            </a:r>
            <a:r>
              <a:rPr lang="en-US" dirty="0" smtClean="0"/>
              <a:t> </a:t>
            </a:r>
            <a:r>
              <a:rPr lang="en-US" dirty="0" err="1" smtClean="0"/>
              <a:t>eksikliği</a:t>
            </a:r>
            <a:r>
              <a:rPr lang="en-US" dirty="0" smtClean="0"/>
              <a:t> </a:t>
            </a:r>
            <a:r>
              <a:rPr lang="en-US" dirty="0" err="1" smtClean="0"/>
              <a:t>tanımı</a:t>
            </a:r>
            <a:r>
              <a:rPr lang="en-US" dirty="0" smtClean="0"/>
              <a:t> </a:t>
            </a:r>
            <a:r>
              <a:rPr lang="en-US" dirty="0" err="1" smtClean="0"/>
              <a:t>için</a:t>
            </a:r>
            <a:r>
              <a:rPr lang="en-US" dirty="0" smtClean="0"/>
              <a:t> </a:t>
            </a:r>
            <a:r>
              <a:rPr lang="en-US" dirty="0" err="1" smtClean="0"/>
              <a:t>daha</a:t>
            </a:r>
            <a:r>
              <a:rPr lang="en-US" dirty="0" smtClean="0"/>
              <a:t> </a:t>
            </a:r>
            <a:r>
              <a:rPr lang="en-US" dirty="0" err="1" smtClean="0"/>
              <a:t>yüksek</a:t>
            </a:r>
            <a:r>
              <a:rPr lang="en-US" dirty="0" smtClean="0"/>
              <a:t> </a:t>
            </a:r>
            <a:r>
              <a:rPr lang="en-US" dirty="0" err="1" smtClean="0"/>
              <a:t>eşik</a:t>
            </a:r>
            <a:r>
              <a:rPr lang="en-US" dirty="0" smtClean="0"/>
              <a:t> </a:t>
            </a:r>
            <a:r>
              <a:rPr lang="en-US" dirty="0" err="1" smtClean="0"/>
              <a:t>değerleri</a:t>
            </a:r>
            <a:r>
              <a:rPr lang="en-US" dirty="0" smtClean="0"/>
              <a:t> </a:t>
            </a:r>
            <a:r>
              <a:rPr lang="en-US" dirty="0" err="1" smtClean="0"/>
              <a:t>uygulanmıştır</a:t>
            </a:r>
            <a:r>
              <a:rPr lang="en-US" dirty="0" smtClean="0"/>
              <a:t>.</a:t>
            </a:r>
          </a:p>
          <a:p>
            <a:endParaRPr lang="en-US" dirty="0" smtClean="0"/>
          </a:p>
          <a:p>
            <a:r>
              <a:rPr lang="tr-TR" dirty="0" smtClean="0"/>
              <a:t>Anemiden bağımsız olarak bulunabilen demir eksikliği, kronik KY hastalarının %55'inde ve </a:t>
            </a:r>
            <a:r>
              <a:rPr lang="en-US" dirty="0" err="1" smtClean="0"/>
              <a:t>akut</a:t>
            </a:r>
            <a:r>
              <a:rPr lang="en-US" baseline="0" dirty="0" smtClean="0"/>
              <a:t> KY</a:t>
            </a:r>
            <a:r>
              <a:rPr lang="tr-TR" dirty="0" smtClean="0"/>
              <a:t>'</a:t>
            </a:r>
            <a:r>
              <a:rPr lang="tr-TR" dirty="0" err="1" smtClean="0"/>
              <a:t>li</a:t>
            </a:r>
            <a:r>
              <a:rPr lang="tr-TR" dirty="0" smtClean="0"/>
              <a:t> hastaların %80'inde mevcuttur. </a:t>
            </a:r>
            <a:r>
              <a:rPr lang="en-US" dirty="0" smtClean="0"/>
              <a:t>KY</a:t>
            </a:r>
            <a:r>
              <a:rPr lang="tr-TR" dirty="0" smtClean="0"/>
              <a:t>'deki demir eksikliğinin kesin nedeni bilinmemekle birlikte, </a:t>
            </a:r>
            <a:r>
              <a:rPr lang="en-US" dirty="0" smtClean="0"/>
              <a:t>KY</a:t>
            </a:r>
            <a:r>
              <a:rPr lang="tr-TR" dirty="0" smtClean="0"/>
              <a:t>'</a:t>
            </a:r>
            <a:r>
              <a:rPr lang="tr-TR" dirty="0" err="1" smtClean="0"/>
              <a:t>nin</a:t>
            </a:r>
            <a:r>
              <a:rPr lang="tr-TR" dirty="0" smtClean="0"/>
              <a:t> kronik </a:t>
            </a:r>
            <a:r>
              <a:rPr lang="tr-TR" dirty="0" err="1" smtClean="0"/>
              <a:t>inflamatuar</a:t>
            </a:r>
            <a:r>
              <a:rPr lang="tr-TR" dirty="0" smtClean="0"/>
              <a:t> aktivasyonunun neden olduğu artan kayıp, azalan alım veya emilim (yani yetersiz beslenme, bağırsak tıkanıklığı) ve/veya bozulmuş demir metabolizmasından kaynaklanabilir.</a:t>
            </a:r>
            <a:endParaRPr lang="en-US" dirty="0" smtClean="0"/>
          </a:p>
          <a:p>
            <a:endParaRPr lang="en-US" dirty="0" smtClean="0"/>
          </a:p>
          <a:p>
            <a:r>
              <a:rPr lang="tr-TR" dirty="0" smtClean="0"/>
              <a:t>Demir eksikliği fonksiyonel kapasiteyi bozabilir, </a:t>
            </a:r>
            <a:r>
              <a:rPr lang="tr-TR" dirty="0" err="1" smtClean="0"/>
              <a:t>dekompansasyonu</a:t>
            </a:r>
            <a:r>
              <a:rPr lang="en-US" baseline="0" dirty="0" smtClean="0"/>
              <a:t> </a:t>
            </a:r>
            <a:r>
              <a:rPr lang="tr-TR" dirty="0" smtClean="0"/>
              <a:t>hızlandırabilir, iskelet kası fonksiyon bozukluğun</a:t>
            </a:r>
            <a:r>
              <a:rPr lang="en-US" dirty="0" smtClean="0"/>
              <a:t>a</a:t>
            </a:r>
            <a:r>
              <a:rPr lang="en-US" baseline="0" dirty="0" smtClean="0"/>
              <a:t> </a:t>
            </a:r>
            <a:r>
              <a:rPr lang="en-US" baseline="0" dirty="0" err="1" smtClean="0"/>
              <a:t>neden</a:t>
            </a:r>
            <a:r>
              <a:rPr lang="en-US" baseline="0" dirty="0" smtClean="0"/>
              <a:t> </a:t>
            </a:r>
            <a:r>
              <a:rPr lang="en-US" baseline="0" dirty="0" err="1" smtClean="0"/>
              <a:t>olabilir</a:t>
            </a:r>
            <a:r>
              <a:rPr lang="en-US" baseline="0" dirty="0" smtClean="0"/>
              <a:t> </a:t>
            </a:r>
            <a:r>
              <a:rPr lang="tr-TR" dirty="0" smtClean="0"/>
              <a:t>ve anemiden bağımsız olarak kırılganlıkla ilişkilidir.</a:t>
            </a:r>
            <a:r>
              <a:rPr lang="en-US" dirty="0" smtClean="0"/>
              <a:t> </a:t>
            </a:r>
          </a:p>
          <a:p>
            <a:endParaRPr lang="en-US" dirty="0" smtClean="0"/>
          </a:p>
          <a:p>
            <a:r>
              <a:rPr lang="tr-TR" dirty="0" smtClean="0"/>
              <a:t>Kalp yetmezliği olan tüm hastaların düzenli olarak tam kan sayımı, serum </a:t>
            </a:r>
            <a:r>
              <a:rPr lang="tr-TR" dirty="0" err="1" smtClean="0"/>
              <a:t>ferritin</a:t>
            </a:r>
            <a:r>
              <a:rPr lang="tr-TR" dirty="0" smtClean="0"/>
              <a:t> konsantrasyonu ve TSAT ile anemi ve demir eksikliği taraması önerilir.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Darbepoetin-alfa</a:t>
            </a:r>
            <a:r>
              <a:rPr lang="en-US" dirty="0" smtClean="0"/>
              <a:t>, </a:t>
            </a:r>
            <a:r>
              <a:rPr lang="en-US" dirty="0" err="1" smtClean="0"/>
              <a:t>kalp</a:t>
            </a:r>
            <a:r>
              <a:rPr lang="en-US" dirty="0" smtClean="0"/>
              <a:t> </a:t>
            </a:r>
            <a:r>
              <a:rPr lang="en-US" dirty="0" err="1" smtClean="0"/>
              <a:t>yetmezliği</a:t>
            </a:r>
            <a:r>
              <a:rPr lang="en-US" dirty="0" smtClean="0"/>
              <a:t> </a:t>
            </a:r>
            <a:r>
              <a:rPr lang="en-US" dirty="0" err="1" smtClean="0"/>
              <a:t>ve</a:t>
            </a:r>
            <a:r>
              <a:rPr lang="en-US" dirty="0" smtClean="0"/>
              <a:t> </a:t>
            </a:r>
            <a:r>
              <a:rPr lang="en-US" dirty="0" err="1" smtClean="0"/>
              <a:t>hafif</a:t>
            </a:r>
            <a:r>
              <a:rPr lang="en-US" dirty="0" smtClean="0"/>
              <a:t> </a:t>
            </a:r>
            <a:r>
              <a:rPr lang="en-US" dirty="0" err="1" smtClean="0"/>
              <a:t>ila</a:t>
            </a:r>
            <a:r>
              <a:rPr lang="en-US" dirty="0" smtClean="0"/>
              <a:t> </a:t>
            </a:r>
            <a:r>
              <a:rPr lang="en-US" dirty="0" err="1" smtClean="0"/>
              <a:t>orta</a:t>
            </a:r>
            <a:r>
              <a:rPr lang="en-US" dirty="0" smtClean="0"/>
              <a:t> </a:t>
            </a:r>
            <a:r>
              <a:rPr lang="en-US" dirty="0" err="1" smtClean="0"/>
              <a:t>dereceli</a:t>
            </a:r>
            <a:r>
              <a:rPr lang="en-US" dirty="0" smtClean="0"/>
              <a:t> </a:t>
            </a:r>
            <a:r>
              <a:rPr lang="en-US" dirty="0" err="1" smtClean="0"/>
              <a:t>anemisi</a:t>
            </a:r>
            <a:r>
              <a:rPr lang="en-US" dirty="0" smtClean="0"/>
              <a:t> </a:t>
            </a:r>
            <a:r>
              <a:rPr lang="en-US" dirty="0" err="1" smtClean="0"/>
              <a:t>olan</a:t>
            </a:r>
            <a:r>
              <a:rPr lang="en-US" dirty="0" smtClean="0"/>
              <a:t> </a:t>
            </a:r>
            <a:r>
              <a:rPr lang="en-US" dirty="0" err="1" smtClean="0"/>
              <a:t>hastalarda</a:t>
            </a:r>
            <a:r>
              <a:rPr lang="en-US" dirty="0" smtClean="0"/>
              <a:t> </a:t>
            </a:r>
            <a:r>
              <a:rPr lang="en-US" dirty="0" err="1" smtClean="0"/>
              <a:t>yapılan</a:t>
            </a:r>
            <a:r>
              <a:rPr lang="en-US" dirty="0" smtClean="0"/>
              <a:t> </a:t>
            </a:r>
            <a:r>
              <a:rPr lang="en-US" dirty="0" err="1" smtClean="0"/>
              <a:t>tek</a:t>
            </a:r>
            <a:r>
              <a:rPr lang="en-US" dirty="0" smtClean="0"/>
              <a:t> </a:t>
            </a:r>
            <a:r>
              <a:rPr lang="en-US" dirty="0" err="1" smtClean="0"/>
              <a:t>büyük</a:t>
            </a:r>
            <a:r>
              <a:rPr lang="en-US" dirty="0" smtClean="0"/>
              <a:t> </a:t>
            </a:r>
            <a:r>
              <a:rPr lang="en-US" dirty="0" err="1" smtClean="0"/>
              <a:t>ölçekli</a:t>
            </a:r>
            <a:r>
              <a:rPr lang="en-US" dirty="0" smtClean="0"/>
              <a:t> randomize </a:t>
            </a:r>
            <a:r>
              <a:rPr lang="en-US" dirty="0" err="1" smtClean="0"/>
              <a:t>çalışmada</a:t>
            </a:r>
            <a:r>
              <a:rPr lang="en-US" dirty="0" smtClean="0"/>
              <a:t>, </a:t>
            </a:r>
            <a:r>
              <a:rPr lang="en-US" dirty="0" err="1" smtClean="0"/>
              <a:t>tüm</a:t>
            </a:r>
            <a:r>
              <a:rPr lang="en-US" dirty="0" smtClean="0"/>
              <a:t> </a:t>
            </a:r>
            <a:r>
              <a:rPr lang="en-US" dirty="0" err="1" smtClean="0"/>
              <a:t>nedenlere</a:t>
            </a:r>
            <a:r>
              <a:rPr lang="en-US" dirty="0" smtClean="0"/>
              <a:t> </a:t>
            </a:r>
            <a:r>
              <a:rPr lang="en-US" dirty="0" err="1" smtClean="0"/>
              <a:t>bağlı</a:t>
            </a:r>
            <a:r>
              <a:rPr lang="en-US" dirty="0" smtClean="0"/>
              <a:t> </a:t>
            </a:r>
            <a:r>
              <a:rPr lang="en-US" dirty="0" err="1" smtClean="0"/>
              <a:t>ölümü</a:t>
            </a:r>
            <a:r>
              <a:rPr lang="en-US" dirty="0" smtClean="0"/>
              <a:t> </a:t>
            </a:r>
            <a:r>
              <a:rPr lang="en-US" dirty="0" err="1" smtClean="0"/>
              <a:t>veya</a:t>
            </a:r>
            <a:r>
              <a:rPr lang="en-US" dirty="0" smtClean="0"/>
              <a:t> </a:t>
            </a:r>
            <a:r>
              <a:rPr lang="en-US" dirty="0" err="1" smtClean="0"/>
              <a:t>KY'nin</a:t>
            </a:r>
            <a:r>
              <a:rPr lang="en-US" dirty="0" smtClean="0"/>
              <a:t> </a:t>
            </a:r>
            <a:r>
              <a:rPr lang="en-US" dirty="0" err="1" smtClean="0"/>
              <a:t>hastaneye</a:t>
            </a:r>
            <a:r>
              <a:rPr lang="en-US" dirty="0" smtClean="0"/>
              <a:t> </a:t>
            </a:r>
            <a:r>
              <a:rPr lang="en-US" dirty="0" err="1" smtClean="0"/>
              <a:t>yatışını</a:t>
            </a:r>
            <a:r>
              <a:rPr lang="en-US" dirty="0" smtClean="0"/>
              <a:t> </a:t>
            </a:r>
            <a:r>
              <a:rPr lang="en-US" dirty="0" err="1" smtClean="0"/>
              <a:t>azaltmayı</a:t>
            </a:r>
            <a:r>
              <a:rPr lang="en-US" dirty="0" smtClean="0"/>
              <a:t> </a:t>
            </a:r>
            <a:r>
              <a:rPr lang="en-US" dirty="0" err="1" smtClean="0"/>
              <a:t>başaramadı</a:t>
            </a:r>
            <a:r>
              <a:rPr lang="en-US" dirty="0" smtClean="0"/>
              <a:t> </a:t>
            </a:r>
            <a:r>
              <a:rPr lang="en-US" dirty="0" err="1" smtClean="0"/>
              <a:t>ve</a:t>
            </a:r>
            <a:r>
              <a:rPr lang="en-US" dirty="0" smtClean="0"/>
              <a:t> </a:t>
            </a:r>
            <a:r>
              <a:rPr lang="en-US" dirty="0" err="1" smtClean="0"/>
              <a:t>tromboembolik</a:t>
            </a:r>
            <a:r>
              <a:rPr lang="en-US" dirty="0" smtClean="0"/>
              <a:t> </a:t>
            </a:r>
            <a:r>
              <a:rPr lang="en-US" dirty="0" err="1" smtClean="0"/>
              <a:t>olay</a:t>
            </a:r>
            <a:r>
              <a:rPr lang="en-US" dirty="0" smtClean="0"/>
              <a:t> </a:t>
            </a:r>
            <a:r>
              <a:rPr lang="en-US" dirty="0" err="1" smtClean="0"/>
              <a:t>riskini</a:t>
            </a:r>
            <a:r>
              <a:rPr lang="en-US" dirty="0" smtClean="0"/>
              <a:t> </a:t>
            </a:r>
            <a:r>
              <a:rPr lang="en-US" dirty="0" err="1" smtClean="0"/>
              <a:t>artırdı</a:t>
            </a:r>
            <a:r>
              <a:rPr lang="en-US" dirty="0" smtClean="0"/>
              <a:t>. (</a:t>
            </a:r>
            <a:r>
              <a:rPr lang="en-US" b="1" dirty="0" smtClean="0"/>
              <a:t>RED-HF Investigators</a:t>
            </a:r>
            <a:r>
              <a:rPr lang="en-US" dirty="0" smtClean="0"/>
              <a:t>. Treatment of anemia with </a:t>
            </a:r>
            <a:r>
              <a:rPr lang="en-US" dirty="0" err="1" smtClean="0"/>
              <a:t>darbepoetin</a:t>
            </a:r>
            <a:r>
              <a:rPr lang="en-US" dirty="0" smtClean="0"/>
              <a:t> </a:t>
            </a:r>
            <a:r>
              <a:rPr lang="en-US" dirty="0" err="1" smtClean="0"/>
              <a:t>alfa</a:t>
            </a:r>
            <a:r>
              <a:rPr lang="en-US" dirty="0" smtClean="0"/>
              <a:t> in systolic heart failure. N </a:t>
            </a:r>
            <a:r>
              <a:rPr lang="en-US" dirty="0" err="1" smtClean="0"/>
              <a:t>Engl</a:t>
            </a:r>
            <a:r>
              <a:rPr lang="en-US" dirty="0" smtClean="0"/>
              <a:t> J Med 2013;368:1210-1219).</a:t>
            </a:r>
            <a:r>
              <a:rPr lang="en-US" baseline="0" dirty="0" smtClean="0"/>
              <a:t>  </a:t>
            </a:r>
            <a:r>
              <a:rPr lang="en-US" dirty="0" err="1" smtClean="0"/>
              <a:t>Sonuç</a:t>
            </a:r>
            <a:r>
              <a:rPr lang="en-US" dirty="0" smtClean="0"/>
              <a:t> </a:t>
            </a:r>
            <a:r>
              <a:rPr lang="en-US" dirty="0" err="1" smtClean="0"/>
              <a:t>olarak</a:t>
            </a:r>
            <a:r>
              <a:rPr lang="en-US" dirty="0" smtClean="0"/>
              <a:t>, </a:t>
            </a:r>
            <a:r>
              <a:rPr lang="en-US" dirty="0" err="1" smtClean="0"/>
              <a:t>KY'de</a:t>
            </a:r>
            <a:r>
              <a:rPr lang="en-US" dirty="0" smtClean="0"/>
              <a:t> </a:t>
            </a:r>
            <a:r>
              <a:rPr lang="en-US" dirty="0" err="1" smtClean="0"/>
              <a:t>anemi</a:t>
            </a:r>
            <a:r>
              <a:rPr lang="en-US" dirty="0" smtClean="0"/>
              <a:t> </a:t>
            </a:r>
            <a:r>
              <a:rPr lang="en-US" dirty="0" err="1" smtClean="0"/>
              <a:t>tedavisi</a:t>
            </a:r>
            <a:r>
              <a:rPr lang="en-US" dirty="0" smtClean="0"/>
              <a:t> </a:t>
            </a:r>
            <a:r>
              <a:rPr lang="en-US" dirty="0" err="1" smtClean="0"/>
              <a:t>için</a:t>
            </a:r>
            <a:r>
              <a:rPr lang="en-US" dirty="0" smtClean="0"/>
              <a:t> </a:t>
            </a:r>
            <a:r>
              <a:rPr lang="en-US" dirty="0" err="1" smtClean="0"/>
              <a:t>eritropoietin</a:t>
            </a:r>
            <a:r>
              <a:rPr lang="en-US" dirty="0" smtClean="0"/>
              <a:t> </a:t>
            </a:r>
            <a:r>
              <a:rPr lang="en-US" dirty="0" err="1" smtClean="0"/>
              <a:t>uyarıcı</a:t>
            </a:r>
            <a:r>
              <a:rPr lang="en-US" dirty="0" smtClean="0"/>
              <a:t> </a:t>
            </a:r>
            <a:r>
              <a:rPr lang="en-US" dirty="0" err="1" smtClean="0"/>
              <a:t>ajanlar</a:t>
            </a:r>
            <a:r>
              <a:rPr lang="en-US" dirty="0" smtClean="0"/>
              <a:t> </a:t>
            </a:r>
            <a:r>
              <a:rPr lang="en-US" dirty="0" err="1" smtClean="0"/>
              <a:t>endike</a:t>
            </a:r>
            <a:r>
              <a:rPr lang="en-US" dirty="0" smtClean="0"/>
              <a:t> </a:t>
            </a:r>
            <a:r>
              <a:rPr lang="en-US" dirty="0" err="1" smtClean="0"/>
              <a:t>değildir</a:t>
            </a:r>
            <a:r>
              <a:rPr lang="en-US" dirty="0" smtClean="0"/>
              <a:t>.</a:t>
            </a:r>
          </a:p>
          <a:p>
            <a:endParaRPr lang="en-US" dirty="0" smtClean="0"/>
          </a:p>
          <a:p>
            <a:r>
              <a:rPr lang="tr-TR" b="1" dirty="0" err="1" smtClean="0"/>
              <a:t>RCT'ler</a:t>
            </a:r>
            <a:r>
              <a:rPr lang="en-US" b="1" dirty="0" smtClean="0"/>
              <a:t>:</a:t>
            </a:r>
            <a:r>
              <a:rPr lang="en-US" b="1" baseline="0" dirty="0" smtClean="0"/>
              <a:t> </a:t>
            </a:r>
            <a:r>
              <a:rPr lang="tr-TR" b="1" dirty="0" smtClean="0"/>
              <a:t> </a:t>
            </a:r>
            <a:r>
              <a:rPr lang="tr-TR" dirty="0" err="1" smtClean="0"/>
              <a:t>i.v</a:t>
            </a:r>
            <a:r>
              <a:rPr lang="tr-TR" dirty="0" smtClean="0"/>
              <a:t>. </a:t>
            </a:r>
            <a:r>
              <a:rPr lang="tr-TR" dirty="0" err="1" smtClean="0"/>
              <a:t>ferrik</a:t>
            </a:r>
            <a:r>
              <a:rPr lang="tr-TR" dirty="0" smtClean="0"/>
              <a:t> </a:t>
            </a:r>
            <a:r>
              <a:rPr lang="tr-TR" dirty="0" err="1" smtClean="0"/>
              <a:t>karboksimaltoz</a:t>
            </a:r>
            <a:r>
              <a:rPr lang="tr-TR" dirty="0" smtClean="0"/>
              <a:t> güvenlidir ve</a:t>
            </a:r>
            <a:r>
              <a:rPr lang="en-US" dirty="0" smtClean="0"/>
              <a:t> DEFKY +</a:t>
            </a:r>
            <a:r>
              <a:rPr lang="tr-TR" dirty="0" smtClean="0"/>
              <a:t> demir eksikliği olan hastaların</a:t>
            </a:r>
            <a:r>
              <a:rPr lang="tr-TR" b="1" dirty="0" smtClean="0"/>
              <a:t> semptomlarını, egzersiz kapasitesini ve yaşam kalitesini iyileştirir</a:t>
            </a:r>
            <a:r>
              <a:rPr lang="en-US" b="1" dirty="0" smtClean="0"/>
              <a:t> (</a:t>
            </a:r>
            <a:r>
              <a:rPr lang="tr-TR" b="1" dirty="0" smtClean="0"/>
              <a:t>FAIR-HF</a:t>
            </a:r>
            <a:r>
              <a:rPr lang="en-US" b="0" dirty="0" smtClean="0"/>
              <a:t> </a:t>
            </a:r>
            <a:r>
              <a:rPr lang="tr-TR" b="0" dirty="0" smtClean="0"/>
              <a:t>N </a:t>
            </a:r>
            <a:r>
              <a:rPr lang="tr-TR" dirty="0" err="1" smtClean="0"/>
              <a:t>Engl</a:t>
            </a:r>
            <a:r>
              <a:rPr lang="tr-TR" dirty="0" smtClean="0"/>
              <a:t> J </a:t>
            </a:r>
            <a:r>
              <a:rPr lang="tr-TR" dirty="0" err="1" smtClean="0"/>
              <a:t>Med</a:t>
            </a:r>
            <a:r>
              <a:rPr lang="tr-TR" dirty="0" smtClean="0"/>
              <a:t> 2009;361:2436</a:t>
            </a:r>
            <a:r>
              <a:rPr lang="en-US" dirty="0" smtClean="0"/>
              <a:t>-</a:t>
            </a:r>
            <a:r>
              <a:rPr lang="tr-TR" dirty="0" smtClean="0"/>
              <a:t>2448</a:t>
            </a:r>
            <a:r>
              <a:rPr lang="en-US" dirty="0" smtClean="0"/>
              <a:t>, </a:t>
            </a:r>
            <a:r>
              <a:rPr lang="tr-TR" b="1" dirty="0" smtClean="0"/>
              <a:t>CONFIRM-HF</a:t>
            </a:r>
            <a:r>
              <a:rPr lang="en-US" dirty="0" smtClean="0"/>
              <a:t> </a:t>
            </a:r>
            <a:r>
              <a:rPr lang="tr-TR" dirty="0" err="1" smtClean="0"/>
              <a:t>Eur</a:t>
            </a:r>
            <a:r>
              <a:rPr lang="tr-TR" dirty="0" smtClean="0"/>
              <a:t> </a:t>
            </a:r>
            <a:r>
              <a:rPr lang="tr-TR" dirty="0" err="1" smtClean="0"/>
              <a:t>Heart</a:t>
            </a:r>
            <a:r>
              <a:rPr lang="tr-TR" dirty="0" smtClean="0"/>
              <a:t> J 2015;36:657</a:t>
            </a:r>
            <a:r>
              <a:rPr lang="en-US" dirty="0" smtClean="0"/>
              <a:t>-</a:t>
            </a:r>
            <a:r>
              <a:rPr lang="tr-TR" dirty="0" smtClean="0"/>
              <a:t>668</a:t>
            </a:r>
            <a:r>
              <a:rPr lang="en-US" dirty="0" smtClean="0"/>
              <a:t>, </a:t>
            </a:r>
            <a:r>
              <a:rPr lang="tr-TR" b="1" dirty="0" smtClean="0"/>
              <a:t>EFFECT-HF</a:t>
            </a:r>
            <a:r>
              <a:rPr lang="en-US" b="1" dirty="0" smtClean="0"/>
              <a:t> </a:t>
            </a:r>
            <a:r>
              <a:rPr lang="tr-TR" dirty="0" err="1" smtClean="0"/>
              <a:t>Circulation</a:t>
            </a:r>
            <a:r>
              <a:rPr lang="tr-TR" dirty="0" smtClean="0"/>
              <a:t> 2017;136:1374</a:t>
            </a:r>
            <a:r>
              <a:rPr lang="en-US" dirty="0" smtClean="0"/>
              <a:t>-</a:t>
            </a:r>
            <a:r>
              <a:rPr lang="tr-TR" dirty="0" smtClean="0"/>
              <a:t>1383</a:t>
            </a:r>
            <a:r>
              <a:rPr lang="en-US" dirty="0" smtClean="0"/>
              <a:t>)</a:t>
            </a:r>
            <a:r>
              <a:rPr lang="tr-TR" b="1" dirty="0" smtClean="0"/>
              <a:t>.</a:t>
            </a:r>
            <a:r>
              <a:rPr lang="en-US" b="1" dirty="0" smtClean="0"/>
              <a:t>  </a:t>
            </a:r>
            <a:r>
              <a:rPr lang="en-US" dirty="0" err="1" smtClean="0"/>
              <a:t>Ayrca</a:t>
            </a:r>
            <a:r>
              <a:rPr lang="en-US" dirty="0" smtClean="0"/>
              <a:t> </a:t>
            </a:r>
            <a:r>
              <a:rPr lang="en-US" dirty="0" err="1" smtClean="0"/>
              <a:t>RKÇ'lerin</a:t>
            </a:r>
            <a:r>
              <a:rPr lang="en-US" dirty="0" smtClean="0"/>
              <a:t> </a:t>
            </a:r>
            <a:r>
              <a:rPr lang="en-US" dirty="0" err="1" smtClean="0"/>
              <a:t>metaanalizleri</a:t>
            </a:r>
            <a:r>
              <a:rPr lang="en-US" dirty="0" smtClean="0"/>
              <a:t>: </a:t>
            </a:r>
            <a:r>
              <a:rPr lang="en-US" dirty="0" err="1" smtClean="0"/>
              <a:t>tüm</a:t>
            </a:r>
            <a:r>
              <a:rPr lang="en-US" dirty="0" smtClean="0"/>
              <a:t> </a:t>
            </a:r>
            <a:r>
              <a:rPr lang="en-US" dirty="0" err="1" smtClean="0"/>
              <a:t>nedenlere</a:t>
            </a:r>
            <a:r>
              <a:rPr lang="en-US" dirty="0" smtClean="0"/>
              <a:t> </a:t>
            </a:r>
            <a:r>
              <a:rPr lang="en-US" dirty="0" err="1" smtClean="0"/>
              <a:t>bağlı</a:t>
            </a:r>
            <a:r>
              <a:rPr lang="en-US" dirty="0" smtClean="0"/>
              <a:t> </a:t>
            </a:r>
            <a:r>
              <a:rPr lang="en-US" dirty="0" err="1" smtClean="0"/>
              <a:t>ölüm</a:t>
            </a:r>
            <a:r>
              <a:rPr lang="en-US" dirty="0" smtClean="0"/>
              <a:t> </a:t>
            </a:r>
            <a:r>
              <a:rPr lang="en-US" dirty="0" err="1" smtClean="0"/>
              <a:t>veya</a:t>
            </a:r>
            <a:r>
              <a:rPr lang="en-US" dirty="0" smtClean="0"/>
              <a:t> KV </a:t>
            </a:r>
            <a:r>
              <a:rPr lang="en-US" dirty="0" err="1" smtClean="0"/>
              <a:t>hastaneye</a:t>
            </a:r>
            <a:r>
              <a:rPr lang="en-US" dirty="0" smtClean="0"/>
              <a:t> </a:t>
            </a:r>
            <a:r>
              <a:rPr lang="en-US" dirty="0" err="1" smtClean="0"/>
              <a:t>yatış</a:t>
            </a:r>
            <a:r>
              <a:rPr lang="en-US" dirty="0" smtClean="0"/>
              <a:t>, KV </a:t>
            </a:r>
            <a:r>
              <a:rPr lang="en-US" dirty="0" err="1" smtClean="0"/>
              <a:t>ölüm</a:t>
            </a:r>
            <a:r>
              <a:rPr lang="en-US" dirty="0" smtClean="0"/>
              <a:t> </a:t>
            </a:r>
            <a:r>
              <a:rPr lang="en-US" dirty="0" err="1" smtClean="0"/>
              <a:t>veya</a:t>
            </a:r>
            <a:r>
              <a:rPr lang="en-US" dirty="0" smtClean="0"/>
              <a:t> KY </a:t>
            </a:r>
            <a:r>
              <a:rPr lang="en-US" dirty="0" err="1" smtClean="0"/>
              <a:t>ile</a:t>
            </a:r>
            <a:r>
              <a:rPr lang="en-US" dirty="0" smtClean="0"/>
              <a:t> </a:t>
            </a:r>
            <a:r>
              <a:rPr lang="en-US" dirty="0" err="1" smtClean="0"/>
              <a:t>hastaneye</a:t>
            </a:r>
            <a:r>
              <a:rPr lang="en-US" dirty="0" smtClean="0"/>
              <a:t> </a:t>
            </a:r>
            <a:r>
              <a:rPr lang="en-US" dirty="0" err="1" smtClean="0"/>
              <a:t>yatış</a:t>
            </a:r>
            <a:r>
              <a:rPr lang="en-US" dirty="0" smtClean="0"/>
              <a:t>, KV </a:t>
            </a:r>
            <a:r>
              <a:rPr lang="en-US" dirty="0" err="1" smtClean="0"/>
              <a:t>ölüm</a:t>
            </a:r>
            <a:r>
              <a:rPr lang="en-US" dirty="0" smtClean="0"/>
              <a:t> </a:t>
            </a:r>
            <a:r>
              <a:rPr lang="en-US" dirty="0" err="1" smtClean="0"/>
              <a:t>veya</a:t>
            </a:r>
            <a:r>
              <a:rPr lang="en-US" dirty="0" smtClean="0"/>
              <a:t> </a:t>
            </a:r>
            <a:r>
              <a:rPr lang="en-US" dirty="0" err="1" smtClean="0"/>
              <a:t>tekrarlayan</a:t>
            </a:r>
            <a:r>
              <a:rPr lang="en-US" dirty="0" smtClean="0"/>
              <a:t> KV </a:t>
            </a:r>
            <a:r>
              <a:rPr lang="en-US" dirty="0" err="1" smtClean="0"/>
              <a:t>veya</a:t>
            </a:r>
            <a:r>
              <a:rPr lang="en-US" dirty="0" smtClean="0"/>
              <a:t> KY </a:t>
            </a:r>
            <a:r>
              <a:rPr lang="en-US" dirty="0" err="1" smtClean="0"/>
              <a:t>hastaneye</a:t>
            </a:r>
            <a:r>
              <a:rPr lang="en-US" dirty="0" smtClean="0"/>
              <a:t> </a:t>
            </a:r>
            <a:r>
              <a:rPr lang="en-US" dirty="0" err="1" smtClean="0"/>
              <a:t>yatışlarının</a:t>
            </a:r>
            <a:r>
              <a:rPr lang="en-US" dirty="0" smtClean="0"/>
              <a:t> </a:t>
            </a:r>
            <a:r>
              <a:rPr lang="en-US" dirty="0" err="1" smtClean="0"/>
              <a:t>birleşik</a:t>
            </a:r>
            <a:r>
              <a:rPr lang="en-US" dirty="0" smtClean="0"/>
              <a:t> </a:t>
            </a:r>
            <a:r>
              <a:rPr lang="en-US" dirty="0" err="1" smtClean="0"/>
              <a:t>sonlanım</a:t>
            </a:r>
            <a:r>
              <a:rPr lang="en-US" dirty="0" smtClean="0"/>
              <a:t> </a:t>
            </a:r>
            <a:r>
              <a:rPr lang="en-US" dirty="0" err="1" smtClean="0"/>
              <a:t>noktaları</a:t>
            </a:r>
            <a:r>
              <a:rPr lang="en-US" dirty="0" smtClean="0"/>
              <a:t> </a:t>
            </a:r>
            <a:r>
              <a:rPr lang="en-US" dirty="0" err="1" smtClean="0"/>
              <a:t>riskinde</a:t>
            </a:r>
            <a:r>
              <a:rPr lang="en-US" dirty="0" smtClean="0"/>
              <a:t> </a:t>
            </a:r>
            <a:r>
              <a:rPr lang="en-US" dirty="0" err="1" smtClean="0"/>
              <a:t>azalma</a:t>
            </a:r>
            <a:r>
              <a:rPr lang="en-US" dirty="0" smtClean="0"/>
              <a:t> </a:t>
            </a:r>
            <a:r>
              <a:rPr lang="en-US" dirty="0" err="1" smtClean="0"/>
              <a:t>olduğunu</a:t>
            </a:r>
            <a:r>
              <a:rPr lang="en-US" dirty="0" smtClean="0"/>
              <a:t> </a:t>
            </a:r>
            <a:r>
              <a:rPr lang="en-US" dirty="0" err="1" smtClean="0"/>
              <a:t>göstermiştir</a:t>
            </a:r>
            <a:r>
              <a:rPr lang="en-US" dirty="0" smtClean="0"/>
              <a:t>. </a:t>
            </a:r>
            <a:r>
              <a:rPr lang="en-US" dirty="0" err="1" smtClean="0"/>
              <a:t>Demir</a:t>
            </a:r>
            <a:r>
              <a:rPr lang="en-US" dirty="0" smtClean="0"/>
              <a:t> </a:t>
            </a:r>
            <a:r>
              <a:rPr lang="en-US" dirty="0" err="1" smtClean="0"/>
              <a:t>takviyesinin</a:t>
            </a:r>
            <a:r>
              <a:rPr lang="en-US" dirty="0" smtClean="0"/>
              <a:t> </a:t>
            </a:r>
            <a:r>
              <a:rPr lang="en-US" dirty="0" err="1" smtClean="0"/>
              <a:t>olumlu</a:t>
            </a:r>
            <a:r>
              <a:rPr lang="en-US" dirty="0" smtClean="0"/>
              <a:t> </a:t>
            </a:r>
            <a:r>
              <a:rPr lang="en-US" dirty="0" err="1" smtClean="0"/>
              <a:t>etkileri</a:t>
            </a:r>
            <a:r>
              <a:rPr lang="en-US" dirty="0" smtClean="0"/>
              <a:t>, </a:t>
            </a:r>
            <a:r>
              <a:rPr lang="en-US" dirty="0" err="1" smtClean="0"/>
              <a:t>anemi</a:t>
            </a:r>
            <a:r>
              <a:rPr lang="en-US" dirty="0" smtClean="0"/>
              <a:t> </a:t>
            </a:r>
            <a:r>
              <a:rPr lang="en-US" dirty="0" err="1" smtClean="0"/>
              <a:t>birlikteliğinden</a:t>
            </a:r>
            <a:r>
              <a:rPr lang="en-US" dirty="0" smtClean="0"/>
              <a:t> </a:t>
            </a:r>
            <a:r>
              <a:rPr lang="en-US" dirty="0" err="1" smtClean="0"/>
              <a:t>bağımsızdı</a:t>
            </a:r>
            <a:r>
              <a:rPr lang="en-US" dirty="0" smtClean="0"/>
              <a:t>.</a:t>
            </a:r>
            <a:endParaRPr lang="tr-TR" dirty="0" smtClean="0"/>
          </a:p>
          <a:p>
            <a:endParaRPr lang="tr-TR" dirty="0" smtClean="0"/>
          </a:p>
          <a:p>
            <a:endParaRPr lang="tr-TR" dirty="0" smtClean="0"/>
          </a:p>
          <a:p>
            <a:r>
              <a:rPr lang="en-US" b="1" dirty="0" smtClean="0"/>
              <a:t>AFFIRM-</a:t>
            </a:r>
            <a:r>
              <a:rPr lang="en-US" b="1" dirty="0" err="1" smtClean="0"/>
              <a:t>AHF'de</a:t>
            </a:r>
            <a:r>
              <a:rPr lang="en-US" b="1" dirty="0" smtClean="0"/>
              <a:t>, </a:t>
            </a:r>
            <a:r>
              <a:rPr lang="en-US" dirty="0" smtClean="0"/>
              <a:t>LVEF &lt;</a:t>
            </a:r>
            <a:r>
              <a:rPr lang="tr-TR" dirty="0" smtClean="0"/>
              <a:t> </a:t>
            </a:r>
            <a:r>
              <a:rPr lang="en-US" dirty="0" smtClean="0"/>
              <a:t>%50 </a:t>
            </a:r>
            <a:r>
              <a:rPr lang="en-US" dirty="0" err="1" smtClean="0"/>
              <a:t>olan</a:t>
            </a:r>
            <a:r>
              <a:rPr lang="en-US" dirty="0" smtClean="0"/>
              <a:t> +</a:t>
            </a:r>
            <a:r>
              <a:rPr lang="en-US" dirty="0" err="1" smtClean="0"/>
              <a:t>demir</a:t>
            </a:r>
            <a:r>
              <a:rPr lang="en-US" dirty="0" smtClean="0"/>
              <a:t> </a:t>
            </a:r>
            <a:r>
              <a:rPr lang="en-US" dirty="0" err="1" smtClean="0"/>
              <a:t>eksikliği</a:t>
            </a:r>
            <a:r>
              <a:rPr lang="en-US" dirty="0" smtClean="0"/>
              <a:t> </a:t>
            </a:r>
            <a:r>
              <a:rPr lang="en-US" dirty="0" err="1" smtClean="0"/>
              <a:t>olan</a:t>
            </a:r>
            <a:r>
              <a:rPr lang="en-US" dirty="0" smtClean="0"/>
              <a:t> </a:t>
            </a:r>
            <a:r>
              <a:rPr lang="en-US" dirty="0" err="1" smtClean="0"/>
              <a:t>ve</a:t>
            </a:r>
            <a:r>
              <a:rPr lang="en-US" dirty="0" smtClean="0"/>
              <a:t> KY </a:t>
            </a:r>
            <a:r>
              <a:rPr lang="en-US" dirty="0" err="1" smtClean="0"/>
              <a:t>nedeniyle</a:t>
            </a:r>
            <a:r>
              <a:rPr lang="en-US" dirty="0" smtClean="0"/>
              <a:t> </a:t>
            </a:r>
            <a:r>
              <a:rPr lang="en-US" dirty="0" err="1" smtClean="0"/>
              <a:t>hastaneye</a:t>
            </a:r>
            <a:r>
              <a:rPr lang="en-US" dirty="0" smtClean="0"/>
              <a:t> </a:t>
            </a:r>
            <a:r>
              <a:rPr lang="en-US" dirty="0" err="1" smtClean="0"/>
              <a:t>yatırılan</a:t>
            </a:r>
            <a:r>
              <a:rPr lang="en-US" dirty="0" smtClean="0"/>
              <a:t> </a:t>
            </a:r>
            <a:r>
              <a:rPr lang="en-US" dirty="0" err="1" smtClean="0"/>
              <a:t>hastalar</a:t>
            </a:r>
            <a:r>
              <a:rPr lang="en-US" dirty="0" smtClean="0"/>
              <a:t>: </a:t>
            </a:r>
            <a:r>
              <a:rPr lang="en-US" dirty="0" err="1" smtClean="0"/>
              <a:t>i.v.</a:t>
            </a:r>
            <a:r>
              <a:rPr lang="en-US" dirty="0" smtClean="0"/>
              <a:t> </a:t>
            </a:r>
            <a:r>
              <a:rPr lang="en-US" dirty="0" err="1" smtClean="0"/>
              <a:t>ferrik</a:t>
            </a:r>
            <a:r>
              <a:rPr lang="en-US" dirty="0" smtClean="0"/>
              <a:t> </a:t>
            </a:r>
            <a:r>
              <a:rPr lang="en-US" dirty="0" err="1" smtClean="0"/>
              <a:t>karboksimaltoz</a:t>
            </a:r>
            <a:r>
              <a:rPr lang="en-US" dirty="0" smtClean="0"/>
              <a:t> </a:t>
            </a:r>
            <a:r>
              <a:rPr lang="en-US" dirty="0" err="1" smtClean="0"/>
              <a:t>veya</a:t>
            </a:r>
            <a:r>
              <a:rPr lang="en-US" dirty="0" smtClean="0"/>
              <a:t> </a:t>
            </a:r>
            <a:r>
              <a:rPr lang="en-US" dirty="0" err="1" smtClean="0"/>
              <a:t>plasebo</a:t>
            </a:r>
            <a:r>
              <a:rPr lang="en-US" dirty="0" smtClean="0"/>
              <a:t>. </a:t>
            </a:r>
            <a:r>
              <a:rPr lang="en-US" b="1" dirty="0" err="1" smtClean="0"/>
              <a:t>Toplam</a:t>
            </a:r>
            <a:r>
              <a:rPr lang="en-US" b="1" dirty="0" smtClean="0"/>
              <a:t> KY </a:t>
            </a:r>
            <a:r>
              <a:rPr lang="en-US" b="1" dirty="0" err="1" smtClean="0"/>
              <a:t>hastaneye</a:t>
            </a:r>
            <a:r>
              <a:rPr lang="en-US" b="1" dirty="0" smtClean="0"/>
              <a:t> </a:t>
            </a:r>
            <a:r>
              <a:rPr lang="en-US" b="1" dirty="0" err="1" smtClean="0"/>
              <a:t>yatışlar</a:t>
            </a:r>
            <a:r>
              <a:rPr lang="en-US" b="1" dirty="0" smtClean="0"/>
              <a:t> </a:t>
            </a:r>
            <a:r>
              <a:rPr lang="en-US" b="1" dirty="0" err="1" smtClean="0"/>
              <a:t>ve</a:t>
            </a:r>
            <a:r>
              <a:rPr lang="en-US" b="1" dirty="0" smtClean="0"/>
              <a:t> KV </a:t>
            </a:r>
            <a:r>
              <a:rPr lang="en-US" b="1" dirty="0" err="1" smtClean="0"/>
              <a:t>ölümler</a:t>
            </a:r>
            <a:r>
              <a:rPr lang="en-US" b="1" baseline="0" dirty="0" smtClean="0"/>
              <a:t> </a:t>
            </a:r>
            <a:r>
              <a:rPr lang="en-US" b="1" baseline="0" dirty="0" err="1" smtClean="0"/>
              <a:t>azalmad</a:t>
            </a:r>
            <a:r>
              <a:rPr lang="tr-TR" b="1" baseline="0" dirty="0" smtClean="0"/>
              <a:t>ı</a:t>
            </a:r>
            <a:r>
              <a:rPr lang="en-US" b="1" baseline="0" dirty="0" smtClean="0"/>
              <a:t>.</a:t>
            </a:r>
            <a:endParaRPr lang="en-US" b="1" dirty="0" smtClean="0"/>
          </a:p>
          <a:p>
            <a:endParaRPr lang="en-US" dirty="0" smtClean="0"/>
          </a:p>
          <a:p>
            <a:endParaRPr lang="en-US" dirty="0" smtClean="0"/>
          </a:p>
          <a:p>
            <a:r>
              <a:rPr lang="en-US" dirty="0" smtClean="0"/>
              <a:t>KY </a:t>
            </a:r>
            <a:r>
              <a:rPr lang="en-US" dirty="0" err="1" smtClean="0"/>
              <a:t>ve</a:t>
            </a:r>
            <a:r>
              <a:rPr lang="en-US" dirty="0" smtClean="0"/>
              <a:t> </a:t>
            </a:r>
            <a:r>
              <a:rPr lang="en-US" dirty="0" err="1" smtClean="0"/>
              <a:t>demir</a:t>
            </a:r>
            <a:r>
              <a:rPr lang="en-US" dirty="0" smtClean="0"/>
              <a:t> </a:t>
            </a:r>
            <a:r>
              <a:rPr lang="en-US" dirty="0" err="1" smtClean="0"/>
              <a:t>eksikliği</a:t>
            </a:r>
            <a:r>
              <a:rPr lang="en-US" dirty="0" smtClean="0"/>
              <a:t> </a:t>
            </a:r>
            <a:r>
              <a:rPr lang="en-US" dirty="0" err="1" smtClean="0"/>
              <a:t>olan</a:t>
            </a:r>
            <a:r>
              <a:rPr lang="en-US" dirty="0" smtClean="0"/>
              <a:t> </a:t>
            </a:r>
            <a:r>
              <a:rPr lang="en-US" dirty="0" err="1" smtClean="0"/>
              <a:t>hastalarda</a:t>
            </a:r>
            <a:r>
              <a:rPr lang="en-US" dirty="0" smtClean="0"/>
              <a:t> oral </a:t>
            </a:r>
            <a:r>
              <a:rPr lang="en-US" dirty="0" err="1" smtClean="0"/>
              <a:t>demir</a:t>
            </a:r>
            <a:r>
              <a:rPr lang="en-US" dirty="0" smtClean="0"/>
              <a:t> </a:t>
            </a:r>
            <a:r>
              <a:rPr lang="en-US" dirty="0" err="1" smtClean="0"/>
              <a:t>tedavisi</a:t>
            </a:r>
            <a:r>
              <a:rPr lang="en-US" dirty="0" smtClean="0"/>
              <a:t> </a:t>
            </a:r>
            <a:r>
              <a:rPr lang="en-US" dirty="0" err="1" smtClean="0"/>
              <a:t>ile</a:t>
            </a:r>
            <a:r>
              <a:rPr lang="en-US" dirty="0" smtClean="0"/>
              <a:t> </a:t>
            </a:r>
            <a:r>
              <a:rPr lang="en-US" dirty="0" err="1" smtClean="0"/>
              <a:t>demir</a:t>
            </a:r>
            <a:r>
              <a:rPr lang="en-US" dirty="0" smtClean="0"/>
              <a:t> </a:t>
            </a:r>
            <a:r>
              <a:rPr lang="en-US" dirty="0" err="1" smtClean="0"/>
              <a:t>takviyesinde</a:t>
            </a:r>
            <a:r>
              <a:rPr lang="en-US" dirty="0" smtClean="0"/>
              <a:t> </a:t>
            </a:r>
            <a:r>
              <a:rPr lang="en-US" dirty="0" err="1" smtClean="0"/>
              <a:t>etkili</a:t>
            </a:r>
            <a:r>
              <a:rPr lang="en-US" dirty="0" smtClean="0"/>
              <a:t> </a:t>
            </a:r>
            <a:r>
              <a:rPr lang="en-US" dirty="0" err="1" smtClean="0"/>
              <a:t>değildir</a:t>
            </a:r>
            <a:r>
              <a:rPr lang="en-US" dirty="0" smtClean="0"/>
              <a:t> </a:t>
            </a:r>
            <a:r>
              <a:rPr lang="en-US" dirty="0" err="1" smtClean="0"/>
              <a:t>ve</a:t>
            </a:r>
            <a:r>
              <a:rPr lang="en-US" dirty="0" smtClean="0"/>
              <a:t> </a:t>
            </a:r>
            <a:r>
              <a:rPr lang="en-US" dirty="0" err="1" smtClean="0"/>
              <a:t>egzersiz</a:t>
            </a:r>
            <a:r>
              <a:rPr lang="en-US" dirty="0" smtClean="0"/>
              <a:t> </a:t>
            </a:r>
            <a:r>
              <a:rPr lang="en-US" dirty="0" err="1" smtClean="0"/>
              <a:t>kapasitesini</a:t>
            </a:r>
            <a:r>
              <a:rPr lang="en-US" dirty="0" smtClean="0"/>
              <a:t> </a:t>
            </a:r>
            <a:r>
              <a:rPr lang="en-US" dirty="0" err="1" smtClean="0"/>
              <a:t>iyileştirmemiştir</a:t>
            </a:r>
            <a:r>
              <a:rPr lang="en-US" dirty="0" smtClean="0"/>
              <a:t>. (Effect of oral iron repletion on exercise capacity in patients with heart failure with reduced ejection fraction and iron deficiency: IRONOUT HF randomized clinical trial. </a:t>
            </a:r>
            <a:r>
              <a:rPr lang="en-US" b="1" dirty="0" smtClean="0"/>
              <a:t>JAMA</a:t>
            </a:r>
            <a:r>
              <a:rPr lang="en-US" dirty="0" smtClean="0"/>
              <a:t> 2017;317:1958-1966). Bu </a:t>
            </a:r>
            <a:r>
              <a:rPr lang="en-US" dirty="0" err="1" smtClean="0"/>
              <a:t>nedenle</a:t>
            </a:r>
            <a:r>
              <a:rPr lang="en-US" dirty="0" smtClean="0"/>
              <a:t> KY </a:t>
            </a:r>
            <a:r>
              <a:rPr lang="en-US" dirty="0" err="1" smtClean="0"/>
              <a:t>hastalarında</a:t>
            </a:r>
            <a:r>
              <a:rPr lang="en-US" dirty="0" smtClean="0"/>
              <a:t> </a:t>
            </a:r>
            <a:r>
              <a:rPr lang="en-US" dirty="0" err="1" smtClean="0"/>
              <a:t>demir</a:t>
            </a:r>
            <a:r>
              <a:rPr lang="en-US" dirty="0" smtClean="0"/>
              <a:t> </a:t>
            </a:r>
            <a:r>
              <a:rPr lang="en-US" dirty="0" err="1" smtClean="0"/>
              <a:t>eksikliği</a:t>
            </a:r>
            <a:r>
              <a:rPr lang="en-US" dirty="0" smtClean="0"/>
              <a:t> </a:t>
            </a:r>
            <a:r>
              <a:rPr lang="en-US" dirty="0" err="1" smtClean="0"/>
              <a:t>tedavisi</a:t>
            </a:r>
            <a:r>
              <a:rPr lang="en-US" dirty="0" smtClean="0"/>
              <a:t> </a:t>
            </a:r>
            <a:r>
              <a:rPr lang="en-US" dirty="0" err="1" smtClean="0"/>
              <a:t>için</a:t>
            </a:r>
            <a:r>
              <a:rPr lang="en-US" dirty="0" smtClean="0"/>
              <a:t> </a:t>
            </a:r>
            <a:r>
              <a:rPr lang="en-US" dirty="0" err="1" smtClean="0"/>
              <a:t>önerilmez</a:t>
            </a:r>
            <a:r>
              <a:rPr lang="en-US" dirty="0" smtClean="0"/>
              <a:t>.</a:t>
            </a:r>
          </a:p>
          <a:p>
            <a:endParaRPr lang="en-US" dirty="0" smtClean="0"/>
          </a:p>
          <a:p>
            <a:endParaRPr lang="en-US" dirty="0" smtClean="0"/>
          </a:p>
          <a:p>
            <a:endParaRPr lang="en-US" dirty="0" smtClean="0"/>
          </a:p>
          <a:p>
            <a:r>
              <a:rPr lang="tr-TR" dirty="0" err="1" smtClean="0"/>
              <a:t>HFpEF'li</a:t>
            </a:r>
            <a:r>
              <a:rPr lang="tr-TR" dirty="0" smtClean="0"/>
              <a:t> hastalarda </a:t>
            </a:r>
            <a:r>
              <a:rPr lang="tr-TR" dirty="0" err="1" smtClean="0"/>
              <a:t>ferrik</a:t>
            </a:r>
            <a:r>
              <a:rPr lang="tr-TR" dirty="0" smtClean="0"/>
              <a:t> </a:t>
            </a:r>
            <a:r>
              <a:rPr lang="tr-TR" dirty="0" err="1" smtClean="0"/>
              <a:t>karboksimaltozun</a:t>
            </a:r>
            <a:r>
              <a:rPr lang="tr-TR" dirty="0" smtClean="0"/>
              <a:t> etkileri hakkında </a:t>
            </a:r>
            <a:r>
              <a:rPr lang="en-US" dirty="0" smtClean="0"/>
              <a:t>d</a:t>
            </a:r>
            <a:r>
              <a:rPr lang="tr-TR" dirty="0" err="1" smtClean="0"/>
              <a:t>evam</a:t>
            </a:r>
            <a:r>
              <a:rPr lang="tr-TR" dirty="0" smtClean="0"/>
              <a:t> eden çalışmaları</a:t>
            </a:r>
            <a:r>
              <a:rPr lang="en-US" dirty="0" smtClean="0"/>
              <a:t>n</a:t>
            </a:r>
            <a:r>
              <a:rPr lang="en-US" baseline="0" dirty="0" smtClean="0"/>
              <a:t> </a:t>
            </a:r>
            <a:r>
              <a:rPr lang="tr-TR" dirty="0" smtClean="0"/>
              <a:t>daha fazla</a:t>
            </a:r>
            <a:r>
              <a:rPr lang="tr-TR" baseline="0" dirty="0" smtClean="0"/>
              <a:t> </a:t>
            </a:r>
            <a:r>
              <a:rPr lang="tr-TR" dirty="0" smtClean="0"/>
              <a:t>kanı</a:t>
            </a:r>
            <a:r>
              <a:rPr lang="en-US" dirty="0" err="1" smtClean="0"/>
              <a:t>tlar</a:t>
            </a:r>
            <a:r>
              <a:rPr lang="tr-TR" dirty="0" smtClean="0"/>
              <a:t> sağlaması beklenmektedir. Ek olarak, </a:t>
            </a:r>
            <a:r>
              <a:rPr lang="tr-TR" dirty="0" err="1" smtClean="0"/>
              <a:t>HFrEF</a:t>
            </a:r>
            <a:r>
              <a:rPr lang="tr-TR" dirty="0" smtClean="0"/>
              <a:t>, </a:t>
            </a:r>
            <a:r>
              <a:rPr lang="tr-TR" dirty="0" err="1" smtClean="0"/>
              <a:t>HFpEF</a:t>
            </a:r>
            <a:r>
              <a:rPr lang="tr-TR" dirty="0" smtClean="0"/>
              <a:t> ve </a:t>
            </a:r>
            <a:r>
              <a:rPr lang="tr-TR" dirty="0" err="1" smtClean="0"/>
              <a:t>AHF'de</a:t>
            </a:r>
            <a:r>
              <a:rPr lang="tr-TR" dirty="0" smtClean="0"/>
              <a:t> diğer demir </a:t>
            </a:r>
            <a:r>
              <a:rPr lang="tr-TR" dirty="0" err="1" smtClean="0"/>
              <a:t>formülasyonları</a:t>
            </a:r>
            <a:r>
              <a:rPr lang="tr-TR" dirty="0" smtClean="0"/>
              <a:t> ile büyük çalışmalar</a:t>
            </a:r>
            <a:r>
              <a:rPr lang="en-US" baseline="0" dirty="0" smtClean="0"/>
              <a:t> </a:t>
            </a:r>
            <a:r>
              <a:rPr lang="tr-TR" dirty="0" smtClean="0"/>
              <a:t>devam etmektedir.</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33</a:t>
            </a:fld>
            <a:endParaRPr lang="tr-TR" sz="1400" b="0" strike="noStrike" spc="-1">
              <a:latin typeface="Times New Roman"/>
            </a:endParaRPr>
          </a:p>
        </p:txBody>
      </p:sp>
    </p:spTree>
    <p:extLst>
      <p:ext uri="{BB962C8B-B14F-4D97-AF65-F5344CB8AC3E}">
        <p14:creationId xmlns:p14="http://schemas.microsoft.com/office/powerpoint/2010/main" val="256102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pPr algn="just">
              <a:lnSpc>
                <a:spcPct val="200000"/>
              </a:lnSpc>
              <a:buFont typeface="Wingdings" panose="05000000000000000000" pitchFamily="2" charset="2"/>
              <a:buChar char="Ø"/>
            </a:pPr>
            <a:r>
              <a:rPr lang="tr-TR" sz="1200" dirty="0" smtClean="0">
                <a:latin typeface="Times New Roman" panose="02020603050405020304" pitchFamily="18" charset="0"/>
                <a:cs typeface="Times New Roman" panose="02020603050405020304" pitchFamily="18" charset="0"/>
              </a:rPr>
              <a:t>Kalp yet</a:t>
            </a:r>
            <a:r>
              <a:rPr lang="en-US" sz="1200" dirty="0" err="1" smtClean="0">
                <a:latin typeface="Times New Roman" panose="02020603050405020304" pitchFamily="18" charset="0"/>
                <a:cs typeface="Times New Roman" panose="02020603050405020304" pitchFamily="18" charset="0"/>
              </a:rPr>
              <a:t>ersi</a:t>
            </a:r>
            <a:r>
              <a:rPr lang="tr-TR" sz="1200" dirty="0" err="1" smtClean="0">
                <a:latin typeface="Times New Roman" panose="02020603050405020304" pitchFamily="18" charset="0"/>
                <a:cs typeface="Times New Roman" panose="02020603050405020304" pitchFamily="18" charset="0"/>
              </a:rPr>
              <a:t>zliği</a:t>
            </a:r>
            <a:r>
              <a:rPr lang="en-US" sz="1200" dirty="0" smtClean="0">
                <a:latin typeface="Times New Roman" panose="02020603050405020304" pitchFamily="18" charset="0"/>
                <a:cs typeface="Times New Roman" panose="02020603050405020304" pitchFamily="18" charset="0"/>
              </a:rPr>
              <a:t>(KY)</a:t>
            </a:r>
            <a:r>
              <a:rPr lang="tr-TR" sz="1200" dirty="0" smtClean="0">
                <a:latin typeface="Times New Roman" panose="02020603050405020304" pitchFamily="18" charset="0"/>
                <a:cs typeface="Times New Roman" panose="02020603050405020304" pitchFamily="18" charset="0"/>
              </a:rPr>
              <a:t> tek bir patolojik tanı </a:t>
            </a:r>
            <a:r>
              <a:rPr lang="en-US" sz="1200" dirty="0" err="1" smtClean="0">
                <a:latin typeface="Times New Roman" panose="02020603050405020304" pitchFamily="18" charset="0"/>
                <a:cs typeface="Times New Roman" panose="02020603050405020304" pitchFamily="18" charset="0"/>
              </a:rPr>
              <a:t>olmay</a:t>
            </a:r>
            <a:r>
              <a:rPr lang="tr-TR" sz="1200" dirty="0" smtClean="0">
                <a:latin typeface="Times New Roman" panose="02020603050405020304" pitchFamily="18" charset="0"/>
                <a:cs typeface="Times New Roman" panose="02020603050405020304" pitchFamily="18" charset="0"/>
              </a:rPr>
              <a:t>ı</a:t>
            </a:r>
            <a:r>
              <a:rPr lang="en-US" sz="1200" dirty="0" smtClean="0">
                <a:latin typeface="Times New Roman" panose="02020603050405020304" pitchFamily="18" charset="0"/>
                <a:cs typeface="Times New Roman" panose="02020603050405020304" pitchFamily="18" charset="0"/>
              </a:rPr>
              <a:t>p</a:t>
            </a:r>
            <a:r>
              <a:rPr lang="tr-TR"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belirtilerin</a:t>
            </a:r>
            <a:r>
              <a:rPr lang="tr-TR" sz="1200" dirty="0" smtClean="0">
                <a:latin typeface="Times New Roman" panose="02020603050405020304" pitchFamily="18" charset="0"/>
                <a:cs typeface="Times New Roman" panose="02020603050405020304" pitchFamily="18" charset="0"/>
              </a:rPr>
              <a:t> eşlik edebileceği</a:t>
            </a:r>
            <a:r>
              <a:rPr lang="en-US" sz="1200" dirty="0" smtClean="0">
                <a:latin typeface="Times New Roman" panose="02020603050405020304" pitchFamily="18" charset="0"/>
                <a:cs typeface="Times New Roman" panose="02020603050405020304" pitchFamily="18" charset="0"/>
              </a:rPr>
              <a:t>,</a:t>
            </a:r>
            <a:r>
              <a:rPr lang="tr-TR" sz="1200" dirty="0" smtClean="0">
                <a:latin typeface="Times New Roman" panose="02020603050405020304" pitchFamily="18" charset="0"/>
                <a:cs typeface="Times New Roman" panose="02020603050405020304" pitchFamily="18" charset="0"/>
              </a:rPr>
              <a:t> kardinal semptomlardan oluşan klinik bir sendromdur.</a:t>
            </a:r>
            <a:endParaRPr lang="en-US" sz="1200" dirty="0" smtClean="0">
              <a:latin typeface="Times New Roman" panose="02020603050405020304" pitchFamily="18" charset="0"/>
              <a:cs typeface="Times New Roman" panose="02020603050405020304" pitchFamily="18" charset="0"/>
            </a:endParaRPr>
          </a:p>
          <a:p>
            <a:pPr marL="0" indent="0" algn="just">
              <a:lnSpc>
                <a:spcPct val="200000"/>
              </a:lnSpc>
              <a:buNone/>
            </a:pPr>
            <a:endParaRPr lang="en-US" sz="12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Dinlenme ve/veya egzersiz sırasında </a:t>
            </a:r>
            <a:r>
              <a:rPr lang="tr-TR" sz="1200" dirty="0" err="1" smtClean="0">
                <a:latin typeface="Times New Roman" panose="02020603050405020304" pitchFamily="18" charset="0"/>
                <a:cs typeface="Times New Roman" panose="02020603050405020304" pitchFamily="18" charset="0"/>
              </a:rPr>
              <a:t>intrakardiyak</a:t>
            </a:r>
            <a:r>
              <a:rPr lang="tr-TR" sz="1200" dirty="0" smtClean="0">
                <a:latin typeface="Times New Roman" panose="02020603050405020304" pitchFamily="18" charset="0"/>
                <a:cs typeface="Times New Roman" panose="02020603050405020304" pitchFamily="18" charset="0"/>
              </a:rPr>
              <a:t> basınçların yükselmesi ve/veya yetersiz kardiyak </a:t>
            </a:r>
            <a:r>
              <a:rPr lang="tr-TR" sz="1200" dirty="0" err="1" smtClean="0">
                <a:latin typeface="Times New Roman" panose="02020603050405020304" pitchFamily="18" charset="0"/>
                <a:cs typeface="Times New Roman" panose="02020603050405020304" pitchFamily="18" charset="0"/>
              </a:rPr>
              <a:t>output</a:t>
            </a:r>
            <a:r>
              <a:rPr lang="tr-TR" sz="1200" dirty="0" smtClean="0">
                <a:latin typeface="Times New Roman" panose="02020603050405020304" pitchFamily="18" charset="0"/>
                <a:cs typeface="Times New Roman" panose="02020603050405020304" pitchFamily="18" charset="0"/>
              </a:rPr>
              <a:t> ile sonuçlanan kalbin yapısal ve/veya fonksiyonel anormalliğinden kaynaklan</a:t>
            </a:r>
            <a:r>
              <a:rPr lang="en-US" sz="1200" dirty="0" smtClean="0">
                <a:latin typeface="Times New Roman" panose="02020603050405020304" pitchFamily="18" charset="0"/>
                <a:cs typeface="Times New Roman" panose="02020603050405020304" pitchFamily="18" charset="0"/>
              </a:rPr>
              <a:t>an </a:t>
            </a:r>
            <a:r>
              <a:rPr lang="en-US" sz="1200" dirty="0" err="1" smtClean="0">
                <a:latin typeface="Times New Roman" panose="02020603050405020304" pitchFamily="18" charset="0"/>
                <a:cs typeface="Times New Roman" panose="02020603050405020304" pitchFamily="18" charset="0"/>
              </a:rPr>
              <a:t>bir</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sendromdur</a:t>
            </a:r>
            <a:r>
              <a:rPr lang="en-US" sz="1200" dirty="0" smtClean="0">
                <a:latin typeface="Times New Roman" panose="02020603050405020304" pitchFamily="18" charset="0"/>
                <a:cs typeface="Times New Roman" panose="02020603050405020304" pitchFamily="18" charset="0"/>
              </a:rPr>
              <a:t>.</a:t>
            </a:r>
            <a:endParaRPr lang="tr-TR" sz="1200" dirty="0" smtClean="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3</a:t>
            </a:fld>
            <a:endParaRPr lang="tr-TR" sz="1400" b="0" strike="noStrike" spc="-1">
              <a:latin typeface="Times New Roman"/>
            </a:endParaRPr>
          </a:p>
        </p:txBody>
      </p:sp>
    </p:spTree>
    <p:extLst>
      <p:ext uri="{BB962C8B-B14F-4D97-AF65-F5344CB8AC3E}">
        <p14:creationId xmlns:p14="http://schemas.microsoft.com/office/powerpoint/2010/main" val="2905650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B49BA-DD43-4747-A7FD-3A4981BB4382}" type="slidenum">
              <a:rPr lang="en-US" smtClean="0"/>
              <a:t>35</a:t>
            </a:fld>
            <a:endParaRPr lang="en-US"/>
          </a:p>
        </p:txBody>
      </p:sp>
    </p:spTree>
    <p:extLst>
      <p:ext uri="{BB962C8B-B14F-4D97-AF65-F5344CB8AC3E}">
        <p14:creationId xmlns:p14="http://schemas.microsoft.com/office/powerpoint/2010/main" val="55138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en-US" dirty="0" smtClean="0"/>
              <a:t>DEFKY</a:t>
            </a:r>
            <a:r>
              <a:rPr lang="tr-TR" dirty="0" smtClean="0"/>
              <a:t>'</a:t>
            </a:r>
            <a:r>
              <a:rPr lang="tr-TR" dirty="0" err="1" smtClean="0"/>
              <a:t>li</a:t>
            </a:r>
            <a:r>
              <a:rPr lang="tr-TR" dirty="0" smtClean="0"/>
              <a:t> hastalarda </a:t>
            </a:r>
            <a:r>
              <a:rPr lang="tr-TR" dirty="0" err="1" smtClean="0"/>
              <a:t>mortaliteyi</a:t>
            </a:r>
            <a:r>
              <a:rPr lang="en-US" dirty="0" smtClean="0"/>
              <a:t> </a:t>
            </a:r>
            <a:r>
              <a:rPr lang="tr-TR" dirty="0" smtClean="0"/>
              <a:t>(ya tüm nedenlere bağlı ya da CV)  azaltmak için Sınıf I </a:t>
            </a:r>
            <a:r>
              <a:rPr lang="tr-TR" dirty="0" err="1" smtClean="0"/>
              <a:t>endikasyonl</a:t>
            </a:r>
            <a:r>
              <a:rPr lang="en-US" dirty="0" smtClean="0"/>
              <a:t>a</a:t>
            </a:r>
            <a:r>
              <a:rPr lang="en-US" baseline="0" dirty="0" smtClean="0"/>
              <a:t> </a:t>
            </a:r>
            <a:r>
              <a:rPr lang="tr-TR" baseline="0" dirty="0" smtClean="0"/>
              <a:t>ö</a:t>
            </a:r>
            <a:r>
              <a:rPr lang="en-US" baseline="0" dirty="0" err="1" smtClean="0"/>
              <a:t>nerilen</a:t>
            </a:r>
            <a:r>
              <a:rPr lang="tr-TR" dirty="0" smtClean="0"/>
              <a:t> </a:t>
            </a:r>
            <a:r>
              <a:rPr lang="en-US" dirty="0" err="1" smtClean="0"/>
              <a:t>medikal</a:t>
            </a:r>
            <a:r>
              <a:rPr lang="en-US" dirty="0" smtClean="0"/>
              <a:t> (</a:t>
            </a:r>
            <a:r>
              <a:rPr lang="tr-TR" dirty="0" smtClean="0"/>
              <a:t>ilaçlar</a:t>
            </a:r>
            <a:r>
              <a:rPr lang="en-US" dirty="0" smtClean="0"/>
              <a:t>la</a:t>
            </a:r>
            <a:r>
              <a:rPr lang="en-US" baseline="0" dirty="0" smtClean="0"/>
              <a:t>) </a:t>
            </a:r>
            <a:r>
              <a:rPr lang="tr-TR" dirty="0" smtClean="0"/>
              <a:t>tedavi stratejisi için </a:t>
            </a:r>
            <a:r>
              <a:rPr lang="tr-TR" dirty="0" err="1" smtClean="0"/>
              <a:t>algoritm</a:t>
            </a:r>
            <a:r>
              <a:rPr lang="en-US" dirty="0" smtClean="0"/>
              <a:t>a.</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38</a:t>
            </a:fld>
            <a:endParaRPr lang="tr-TR" sz="1400" b="0" strike="noStrike" spc="-1">
              <a:latin typeface="Times New Roman"/>
            </a:endParaRPr>
          </a:p>
        </p:txBody>
      </p:sp>
    </p:spTree>
    <p:extLst>
      <p:ext uri="{BB962C8B-B14F-4D97-AF65-F5344CB8AC3E}">
        <p14:creationId xmlns:p14="http://schemas.microsoft.com/office/powerpoint/2010/main" val="4029221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8075" y="812800"/>
            <a:ext cx="5343525" cy="40084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3A80E65-5474-4093-8D16-A3D41CA5BF91}" type="slidenum">
              <a:rPr lang="tr-TR" altLang="ru-RU" smtClean="0"/>
              <a:pPr>
                <a:defRPr/>
              </a:pPr>
              <a:t>58</a:t>
            </a:fld>
            <a:endParaRPr lang="tr-TR" altLang="ru-RU"/>
          </a:p>
        </p:txBody>
      </p:sp>
    </p:spTree>
    <p:extLst>
      <p:ext uri="{BB962C8B-B14F-4D97-AF65-F5344CB8AC3E}">
        <p14:creationId xmlns:p14="http://schemas.microsoft.com/office/powerpoint/2010/main" val="254789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pPr marL="285750" indent="-285750" algn="just">
              <a:lnSpc>
                <a:spcPct val="150000"/>
              </a:lnSpc>
              <a:buFont typeface="Wingdings" panose="05000000000000000000" pitchFamily="2" charset="2"/>
              <a:buChar char="Ø"/>
              <a:defRPr/>
            </a:pPr>
            <a:r>
              <a:rPr lang="en-US" sz="1200" dirty="0" smtClean="0">
                <a:latin typeface="Times New Roman" panose="02020603050405020304" pitchFamily="18" charset="0"/>
                <a:cs typeface="Times New Roman" panose="02020603050405020304" pitchFamily="18" charset="0"/>
              </a:rPr>
              <a:t>K</a:t>
            </a:r>
            <a:r>
              <a:rPr lang="az-Latn-AZ" sz="1200" dirty="0" smtClean="0">
                <a:latin typeface="Times New Roman" panose="02020603050405020304" pitchFamily="18" charset="0"/>
                <a:cs typeface="Times New Roman" panose="02020603050405020304" pitchFamily="18" charset="0"/>
              </a:rPr>
              <a:t>ı</a:t>
            </a:r>
            <a:r>
              <a:rPr lang="en-US" sz="1200" dirty="0" err="1" smtClean="0">
                <a:latin typeface="Times New Roman" panose="02020603050405020304" pitchFamily="18" charset="0"/>
                <a:cs typeface="Times New Roman" panose="02020603050405020304" pitchFamily="18" charset="0"/>
              </a:rPr>
              <a:t>sa</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orta</a:t>
            </a:r>
            <a:r>
              <a:rPr lang="en-US" sz="1200" dirty="0" smtClean="0">
                <a:latin typeface="Times New Roman" panose="02020603050405020304" pitchFamily="18" charset="0"/>
                <a:cs typeface="Times New Roman" panose="02020603050405020304" pitchFamily="18" charset="0"/>
              </a:rPr>
              <a:t> d</a:t>
            </a:r>
            <a:r>
              <a:rPr lang="az-Latn-AZ" sz="1200" dirty="0" smtClean="0">
                <a:latin typeface="Times New Roman" panose="02020603050405020304" pitchFamily="18" charset="0"/>
                <a:cs typeface="Times New Roman" panose="02020603050405020304" pitchFamily="18" charset="0"/>
              </a:rPr>
              <a:t>ö</a:t>
            </a:r>
            <a:r>
              <a:rPr lang="en-US" sz="1200" dirty="0" err="1" smtClean="0">
                <a:latin typeface="Times New Roman" panose="02020603050405020304" pitchFamily="18" charset="0"/>
                <a:cs typeface="Times New Roman" panose="02020603050405020304" pitchFamily="18" charset="0"/>
              </a:rPr>
              <a:t>nemde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ventriküler</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aritmi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riskinde</a:t>
            </a:r>
            <a:r>
              <a:rPr lang="en-US" sz="1200" dirty="0" smtClean="0">
                <a:latin typeface="Times New Roman" panose="02020603050405020304" pitchFamily="18" charset="0"/>
                <a:cs typeface="Times New Roman" panose="02020603050405020304" pitchFamily="18" charset="0"/>
              </a:rPr>
              <a:t> art</a:t>
            </a:r>
            <a:r>
              <a:rPr lang="az-Latn-AZ" sz="1200" dirty="0" smtClean="0">
                <a:latin typeface="Times New Roman" panose="02020603050405020304" pitchFamily="18" charset="0"/>
                <a:cs typeface="Times New Roman" panose="02020603050405020304" pitchFamily="18" charset="0"/>
              </a:rPr>
              <a:t>ış</a:t>
            </a:r>
            <a:r>
              <a:rPr lang="en-US" sz="1200" dirty="0" smtClean="0">
                <a:latin typeface="Times New Roman" panose="02020603050405020304" pitchFamily="18" charset="0"/>
                <a:cs typeface="Times New Roman" panose="02020603050405020304" pitchFamily="18" charset="0"/>
              </a:rPr>
              <a:t>a </a:t>
            </a:r>
            <a:r>
              <a:rPr lang="en-US" sz="1200" dirty="0" err="1" smtClean="0">
                <a:latin typeface="Times New Roman" panose="02020603050405020304" pitchFamily="18" charset="0"/>
                <a:cs typeface="Times New Roman" panose="02020603050405020304" pitchFamily="18" charset="0"/>
              </a:rPr>
              <a:t>sebeb</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olmaz</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Ancak</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güvenliği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göstermek</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için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uzun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vadeli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çalışmalar</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gereklidir</a:t>
            </a:r>
            <a:r>
              <a:rPr lang="en-US" sz="1200" dirty="0" smtClean="0">
                <a:latin typeface="Times New Roman" panose="02020603050405020304" pitchFamily="18" charset="0"/>
                <a:cs typeface="Times New Roman" panose="02020603050405020304" pitchFamily="18" charset="0"/>
              </a:rPr>
              <a:t>.</a:t>
            </a:r>
            <a:endParaRPr lang="ru-RU" sz="1200" dirty="0" smtClean="0">
              <a:latin typeface="Times New Roman" panose="02020603050405020304" pitchFamily="18" charset="0"/>
              <a:cs typeface="Times New Roman" panose="02020603050405020304" pitchFamily="18" charset="0"/>
            </a:endParaRPr>
          </a:p>
          <a:p>
            <a:pPr marL="0" indent="0">
              <a:buNone/>
            </a:pPr>
            <a:endParaRPr lang="ru-RU" dirty="0" smtClean="0"/>
          </a:p>
          <a:p>
            <a:endParaRPr lang="tr-TR" dirty="0"/>
          </a:p>
        </p:txBody>
      </p:sp>
      <p:sp>
        <p:nvSpPr>
          <p:cNvPr id="4" name="Slayt Numarası Yer Tutucusu 3"/>
          <p:cNvSpPr>
            <a:spLocks noGrp="1"/>
          </p:cNvSpPr>
          <p:nvPr>
            <p:ph type="sldNum" sz="quarter" idx="10"/>
          </p:nvPr>
        </p:nvSpPr>
        <p:spPr/>
        <p:txBody>
          <a:bodyPr/>
          <a:lstStyle/>
          <a:p>
            <a:pPr>
              <a:defRPr/>
            </a:pPr>
            <a:fld id="{23A80E65-5474-4093-8D16-A3D41CA5BF91}" type="slidenum">
              <a:rPr lang="tr-TR" altLang="ru-RU" smtClean="0"/>
              <a:pPr>
                <a:defRPr/>
              </a:pPr>
              <a:t>59</a:t>
            </a:fld>
            <a:endParaRPr lang="tr-TR" altLang="ru-RU"/>
          </a:p>
        </p:txBody>
      </p:sp>
    </p:spTree>
    <p:extLst>
      <p:ext uri="{BB962C8B-B14F-4D97-AF65-F5344CB8AC3E}">
        <p14:creationId xmlns:p14="http://schemas.microsoft.com/office/powerpoint/2010/main" val="647202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8075" y="812800"/>
            <a:ext cx="5343525" cy="40084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3A80E65-5474-4093-8D16-A3D41CA5BF91}" type="slidenum">
              <a:rPr lang="tr-TR" altLang="ru-RU" smtClean="0"/>
              <a:pPr>
                <a:defRPr/>
              </a:pPr>
              <a:t>60</a:t>
            </a:fld>
            <a:endParaRPr lang="tr-TR" altLang="ru-RU"/>
          </a:p>
        </p:txBody>
      </p:sp>
    </p:spTree>
    <p:extLst>
      <p:ext uri="{BB962C8B-B14F-4D97-AF65-F5344CB8AC3E}">
        <p14:creationId xmlns:p14="http://schemas.microsoft.com/office/powerpoint/2010/main" val="3990754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8075" y="812800"/>
            <a:ext cx="5343525" cy="4008438"/>
          </a:xfrm>
        </p:spPr>
      </p:sp>
      <p:sp>
        <p:nvSpPr>
          <p:cNvPr id="3" name="Заметки 2"/>
          <p:cNvSpPr>
            <a:spLocks noGrp="1"/>
          </p:cNvSpPr>
          <p:nvPr>
            <p:ph type="body" idx="1"/>
          </p:nvPr>
        </p:nvSpPr>
        <p:spPr/>
        <p:txBody>
          <a:bodyPr/>
          <a:lstStyle/>
          <a:p>
            <a:r>
              <a:rPr lang="en-US" dirty="0" err="1" smtClean="0"/>
              <a:t>Quadripolar</a:t>
            </a:r>
            <a:r>
              <a:rPr lang="en-US" dirty="0" smtClean="0"/>
              <a:t> LV </a:t>
            </a:r>
            <a:r>
              <a:rPr lang="en-US" dirty="0" err="1" smtClean="0"/>
              <a:t>elektrodu</a:t>
            </a:r>
            <a:r>
              <a:rPr lang="en-US" dirty="0" smtClean="0"/>
              <a:t> </a:t>
            </a:r>
            <a:r>
              <a:rPr lang="en-US" dirty="0" err="1" smtClean="0"/>
              <a:t>implante</a:t>
            </a:r>
            <a:r>
              <a:rPr lang="en-US" dirty="0" smtClean="0"/>
              <a:t> </a:t>
            </a:r>
            <a:r>
              <a:rPr lang="en-US" dirty="0" err="1" smtClean="0"/>
              <a:t>edilimesi</a:t>
            </a:r>
            <a:r>
              <a:rPr lang="en-US" dirty="0" smtClean="0"/>
              <a:t> </a:t>
            </a:r>
            <a:r>
              <a:rPr lang="en-US" dirty="0" err="1" smtClean="0"/>
              <a:t>icin</a:t>
            </a:r>
            <a:r>
              <a:rPr lang="en-US" dirty="0" smtClean="0"/>
              <a:t> 1921  hasta al</a:t>
            </a:r>
            <a:r>
              <a:rPr lang="az-Latn-AZ" dirty="0" smtClean="0"/>
              <a:t>ı</a:t>
            </a:r>
            <a:r>
              <a:rPr lang="en-US" dirty="0" smtClean="0"/>
              <a:t>n</a:t>
            </a:r>
            <a:r>
              <a:rPr lang="az-Latn-AZ" dirty="0" smtClean="0"/>
              <a:t>ı</a:t>
            </a:r>
            <a:r>
              <a:rPr lang="en-US" dirty="0" err="1" smtClean="0"/>
              <a:t>yor</a:t>
            </a:r>
            <a:r>
              <a:rPr lang="en-US" dirty="0" smtClean="0"/>
              <a:t>.  </a:t>
            </a:r>
            <a:r>
              <a:rPr lang="en-US" dirty="0" err="1" smtClean="0"/>
              <a:t>Bunun</a:t>
            </a:r>
            <a:r>
              <a:rPr lang="en-US" dirty="0" smtClean="0"/>
              <a:t> 1428 ne </a:t>
            </a:r>
            <a:r>
              <a:rPr lang="en-US" dirty="0" err="1" smtClean="0"/>
              <a:t>quadripolar</a:t>
            </a:r>
            <a:r>
              <a:rPr lang="en-US" baseline="0" dirty="0" smtClean="0"/>
              <a:t> </a:t>
            </a:r>
            <a:r>
              <a:rPr lang="en-US" baseline="0" dirty="0" err="1" smtClean="0"/>
              <a:t>elekterodla</a:t>
            </a:r>
            <a:r>
              <a:rPr lang="en-US" baseline="0" dirty="0" smtClean="0"/>
              <a:t> </a:t>
            </a:r>
            <a:r>
              <a:rPr lang="en-US" dirty="0" err="1" smtClean="0"/>
              <a:t>BiV</a:t>
            </a:r>
            <a:r>
              <a:rPr lang="en-US" dirty="0" smtClean="0"/>
              <a:t> </a:t>
            </a:r>
            <a:r>
              <a:rPr lang="az-Latn-AZ" dirty="0" smtClean="0"/>
              <a:t> (</a:t>
            </a:r>
            <a:r>
              <a:rPr lang="en-US" dirty="0" smtClean="0"/>
              <a:t>RV</a:t>
            </a:r>
            <a:r>
              <a:rPr lang="az-Latn-AZ" dirty="0" smtClean="0"/>
              <a:t> </a:t>
            </a:r>
            <a:r>
              <a:rPr lang="en-US" dirty="0" err="1" smtClean="0"/>
              <a:t>ve</a:t>
            </a:r>
            <a:r>
              <a:rPr lang="en-US" baseline="0" dirty="0" smtClean="0"/>
              <a:t> </a:t>
            </a:r>
            <a:r>
              <a:rPr lang="en-US" baseline="0" dirty="0" err="1" smtClean="0"/>
              <a:t>quadripolarla</a:t>
            </a:r>
            <a:r>
              <a:rPr lang="en-US" baseline="0" dirty="0" smtClean="0"/>
              <a:t> </a:t>
            </a:r>
            <a:r>
              <a:rPr lang="en-US" dirty="0" smtClean="0"/>
              <a:t>LV </a:t>
            </a:r>
            <a:r>
              <a:rPr lang="en-US" dirty="0" err="1" smtClean="0"/>
              <a:t>bir</a:t>
            </a:r>
            <a:r>
              <a:rPr lang="en-US" dirty="0" smtClean="0"/>
              <a:t> </a:t>
            </a:r>
            <a:r>
              <a:rPr lang="en-US" dirty="0" err="1" smtClean="0"/>
              <a:t>noktadan</a:t>
            </a:r>
            <a:r>
              <a:rPr lang="az-Latn-AZ" dirty="0" smtClean="0"/>
              <a:t>)</a:t>
            </a:r>
            <a:r>
              <a:rPr lang="en-US" dirty="0" smtClean="0"/>
              <a:t> </a:t>
            </a:r>
            <a:r>
              <a:rPr lang="en-US" dirty="0" err="1" smtClean="0"/>
              <a:t>konfigurasyonda</a:t>
            </a:r>
            <a:r>
              <a:rPr lang="en-US" dirty="0" smtClean="0"/>
              <a:t> pacing yap</a:t>
            </a:r>
            <a:r>
              <a:rPr lang="az-Latn-AZ" dirty="0" smtClean="0"/>
              <a:t>ı</a:t>
            </a:r>
            <a:r>
              <a:rPr lang="en-US" dirty="0" smtClean="0"/>
              <a:t>l</a:t>
            </a:r>
            <a:r>
              <a:rPr lang="az-Latn-AZ" dirty="0" smtClean="0"/>
              <a:t>ı</a:t>
            </a:r>
            <a:r>
              <a:rPr lang="en-US" dirty="0" err="1" smtClean="0"/>
              <a:t>yor</a:t>
            </a:r>
            <a:r>
              <a:rPr lang="en-US" dirty="0" smtClean="0"/>
              <a:t>. 6 ay </a:t>
            </a:r>
            <a:r>
              <a:rPr lang="en-US" dirty="0" err="1" smtClean="0"/>
              <a:t>takip</a:t>
            </a:r>
            <a:r>
              <a:rPr lang="en-US" dirty="0" smtClean="0"/>
              <a:t> </a:t>
            </a:r>
            <a:r>
              <a:rPr lang="en-US" dirty="0" err="1" smtClean="0"/>
              <a:t>ediliyor</a:t>
            </a:r>
            <a:r>
              <a:rPr lang="en-US" dirty="0" smtClean="0"/>
              <a:t>.  6. </a:t>
            </a:r>
            <a:r>
              <a:rPr lang="en-US" dirty="0" err="1" smtClean="0"/>
              <a:t>aya</a:t>
            </a:r>
            <a:r>
              <a:rPr lang="en-US" dirty="0" smtClean="0"/>
              <a:t> </a:t>
            </a:r>
            <a:r>
              <a:rPr lang="en-US" dirty="0" err="1" smtClean="0"/>
              <a:t>gelindi</a:t>
            </a:r>
            <a:r>
              <a:rPr lang="az-Latn-AZ" dirty="0" smtClean="0"/>
              <a:t>ğ</a:t>
            </a:r>
            <a:r>
              <a:rPr lang="en-US" dirty="0" err="1" smtClean="0"/>
              <a:t>inde</a:t>
            </a:r>
            <a:r>
              <a:rPr lang="en-US" dirty="0" smtClean="0"/>
              <a:t> </a:t>
            </a:r>
            <a:r>
              <a:rPr lang="az-Latn-AZ" dirty="0" smtClean="0"/>
              <a:t>ö</a:t>
            </a:r>
            <a:r>
              <a:rPr lang="en-US" dirty="0" err="1" smtClean="0"/>
              <a:t>lenler</a:t>
            </a:r>
            <a:r>
              <a:rPr lang="en-US" dirty="0" smtClean="0"/>
              <a:t>, </a:t>
            </a:r>
            <a:r>
              <a:rPr lang="en-US" dirty="0" err="1" smtClean="0"/>
              <a:t>responderler</a:t>
            </a:r>
            <a:r>
              <a:rPr lang="en-US" dirty="0" smtClean="0"/>
              <a:t>, EKO yap</a:t>
            </a:r>
            <a:r>
              <a:rPr lang="az-Latn-AZ" dirty="0" smtClean="0"/>
              <a:t>ı</a:t>
            </a:r>
            <a:r>
              <a:rPr lang="en-US" dirty="0" err="1" smtClean="0"/>
              <a:t>lanmayanlar</a:t>
            </a:r>
            <a:r>
              <a:rPr lang="en-US" dirty="0" smtClean="0"/>
              <a:t>, </a:t>
            </a:r>
            <a:r>
              <a:rPr lang="az-Latn-AZ" dirty="0" smtClean="0"/>
              <a:t>ç</a:t>
            </a:r>
            <a:r>
              <a:rPr lang="en-US" dirty="0" smtClean="0"/>
              <a:t>al</a:t>
            </a:r>
            <a:r>
              <a:rPr lang="az-Latn-AZ" dirty="0" smtClean="0"/>
              <a:t>ış</a:t>
            </a:r>
            <a:r>
              <a:rPr lang="en-US" dirty="0" err="1" smtClean="0"/>
              <a:t>madan</a:t>
            </a:r>
            <a:r>
              <a:rPr lang="en-US" dirty="0" smtClean="0"/>
              <a:t> </a:t>
            </a:r>
            <a:r>
              <a:rPr lang="az-Latn-AZ" dirty="0" smtClean="0"/>
              <a:t>ç</a:t>
            </a:r>
            <a:r>
              <a:rPr lang="en-US" dirty="0" err="1" smtClean="0"/>
              <a:t>ekilenler</a:t>
            </a:r>
            <a:r>
              <a:rPr lang="en-US" dirty="0" smtClean="0"/>
              <a:t>, randomize </a:t>
            </a:r>
            <a:r>
              <a:rPr lang="en-US" dirty="0" err="1" smtClean="0"/>
              <a:t>edilemeyenler</a:t>
            </a:r>
            <a:r>
              <a:rPr lang="en-US" dirty="0" smtClean="0"/>
              <a:t> d</a:t>
            </a:r>
            <a:r>
              <a:rPr lang="az-Latn-AZ" dirty="0" smtClean="0"/>
              <a:t>ış</a:t>
            </a:r>
            <a:r>
              <a:rPr lang="en-US" dirty="0" err="1" smtClean="0"/>
              <a:t>lan</a:t>
            </a:r>
            <a:r>
              <a:rPr lang="az-Latn-AZ" dirty="0" smtClean="0"/>
              <a:t>ı</a:t>
            </a:r>
            <a:r>
              <a:rPr lang="en-US" dirty="0" smtClean="0"/>
              <a:t>l</a:t>
            </a:r>
            <a:r>
              <a:rPr lang="az-Latn-AZ" dirty="0" smtClean="0"/>
              <a:t>ı</a:t>
            </a:r>
            <a:r>
              <a:rPr lang="en-US" dirty="0" err="1" smtClean="0"/>
              <a:t>yor</a:t>
            </a:r>
            <a:r>
              <a:rPr lang="en-US" dirty="0" smtClean="0"/>
              <a:t>.</a:t>
            </a:r>
            <a:r>
              <a:rPr lang="az-Latn-AZ" dirty="0" smtClean="0"/>
              <a:t> </a:t>
            </a:r>
            <a:r>
              <a:rPr lang="az-Latn-AZ" baseline="0" dirty="0" smtClean="0"/>
              <a:t> </a:t>
            </a:r>
            <a:r>
              <a:rPr lang="en-US" baseline="0" dirty="0" err="1" smtClean="0"/>
              <a:t>Geride</a:t>
            </a:r>
            <a:r>
              <a:rPr lang="en-US" baseline="0" dirty="0" smtClean="0"/>
              <a:t> </a:t>
            </a:r>
            <a:r>
              <a:rPr lang="en-US" baseline="0" dirty="0" err="1" smtClean="0"/>
              <a:t>nonresponderler</a:t>
            </a:r>
            <a:r>
              <a:rPr lang="en-US" baseline="0" dirty="0" smtClean="0"/>
              <a:t> </a:t>
            </a:r>
            <a:r>
              <a:rPr lang="en-US" baseline="0" dirty="0" err="1" smtClean="0"/>
              <a:t>kal</a:t>
            </a:r>
            <a:r>
              <a:rPr lang="az-Latn-AZ" baseline="0" dirty="0" smtClean="0"/>
              <a:t>ı</a:t>
            </a:r>
            <a:r>
              <a:rPr lang="en-US" baseline="0" dirty="0" err="1" smtClean="0"/>
              <a:t>yor</a:t>
            </a:r>
            <a:r>
              <a:rPr lang="en-US" baseline="0" dirty="0" smtClean="0"/>
              <a:t>. </a:t>
            </a:r>
            <a:r>
              <a:rPr lang="en-US" baseline="0" dirty="0" err="1" smtClean="0"/>
              <a:t>Sonra</a:t>
            </a:r>
            <a:r>
              <a:rPr lang="en-US" baseline="0" dirty="0" smtClean="0"/>
              <a:t> </a:t>
            </a:r>
            <a:r>
              <a:rPr lang="en-US" baseline="0" dirty="0" err="1" smtClean="0"/>
              <a:t>bunlari</a:t>
            </a:r>
            <a:r>
              <a:rPr lang="en-US" baseline="0" dirty="0" smtClean="0"/>
              <a:t> </a:t>
            </a:r>
            <a:r>
              <a:rPr lang="en-US" baseline="0" dirty="0" err="1" smtClean="0"/>
              <a:t>iki</a:t>
            </a:r>
            <a:r>
              <a:rPr lang="en-US" baseline="0" dirty="0" smtClean="0"/>
              <a:t> </a:t>
            </a:r>
            <a:r>
              <a:rPr lang="en-US" baseline="0" dirty="0" err="1" smtClean="0"/>
              <a:t>gruba</a:t>
            </a:r>
            <a:r>
              <a:rPr lang="en-US" baseline="0" dirty="0" smtClean="0"/>
              <a:t> </a:t>
            </a:r>
            <a:r>
              <a:rPr lang="en-US" baseline="0" dirty="0" err="1" smtClean="0"/>
              <a:t>ayr</a:t>
            </a:r>
            <a:r>
              <a:rPr lang="az-Latn-AZ" baseline="0" dirty="0" smtClean="0"/>
              <a:t>ı</a:t>
            </a:r>
            <a:r>
              <a:rPr lang="en-US" baseline="0" dirty="0" smtClean="0"/>
              <a:t>l</a:t>
            </a:r>
            <a:r>
              <a:rPr lang="az-Latn-AZ" baseline="0" dirty="0" smtClean="0"/>
              <a:t>ı</a:t>
            </a:r>
            <a:r>
              <a:rPr lang="en-US" baseline="0" dirty="0" err="1" smtClean="0"/>
              <a:t>yorlar</a:t>
            </a:r>
            <a:r>
              <a:rPr lang="en-US" baseline="0" dirty="0" smtClean="0"/>
              <a:t> </a:t>
            </a:r>
            <a:r>
              <a:rPr lang="en-US" baseline="0" dirty="0" err="1" smtClean="0"/>
              <a:t>ve</a:t>
            </a:r>
            <a:r>
              <a:rPr lang="en-US" baseline="0" dirty="0" smtClean="0"/>
              <a:t> </a:t>
            </a:r>
            <a:r>
              <a:rPr lang="en-US" baseline="0" dirty="0" err="1" smtClean="0"/>
              <a:t>bir</a:t>
            </a:r>
            <a:r>
              <a:rPr lang="en-US" baseline="0" dirty="0" smtClean="0"/>
              <a:t> 6 ay </a:t>
            </a:r>
            <a:r>
              <a:rPr lang="en-US" baseline="0" dirty="0" err="1" smtClean="0"/>
              <a:t>daha</a:t>
            </a:r>
            <a:r>
              <a:rPr lang="en-US" baseline="0" dirty="0" smtClean="0"/>
              <a:t> </a:t>
            </a:r>
            <a:r>
              <a:rPr lang="en-US" baseline="0" dirty="0" err="1" smtClean="0"/>
              <a:t>bir</a:t>
            </a:r>
            <a:r>
              <a:rPr lang="en-US" baseline="0" dirty="0" smtClean="0"/>
              <a:t> </a:t>
            </a:r>
            <a:r>
              <a:rPr lang="en-US" baseline="0" dirty="0" err="1" smtClean="0"/>
              <a:t>grup</a:t>
            </a:r>
            <a:r>
              <a:rPr lang="en-US" baseline="0" dirty="0" smtClean="0"/>
              <a:t> </a:t>
            </a:r>
            <a:r>
              <a:rPr lang="en-US" baseline="0" dirty="0" err="1" smtClean="0"/>
              <a:t>hastay</a:t>
            </a:r>
            <a:r>
              <a:rPr lang="az-Latn-AZ" baseline="0" dirty="0" smtClean="0"/>
              <a:t>ı</a:t>
            </a:r>
            <a:r>
              <a:rPr lang="en-US" baseline="0" dirty="0" smtClean="0"/>
              <a:t> MPP pacing (</a:t>
            </a:r>
            <a:r>
              <a:rPr lang="en-US" baseline="0" dirty="0" err="1" smtClean="0"/>
              <a:t>qudripolarla</a:t>
            </a:r>
            <a:r>
              <a:rPr lang="en-US" baseline="0" dirty="0" smtClean="0"/>
              <a:t> LV  </a:t>
            </a:r>
            <a:r>
              <a:rPr lang="en-US" baseline="0" dirty="0" err="1" smtClean="0"/>
              <a:t>ayn</a:t>
            </a:r>
            <a:r>
              <a:rPr lang="az-Latn-AZ" baseline="0" dirty="0" smtClean="0"/>
              <a:t>ı</a:t>
            </a:r>
            <a:r>
              <a:rPr lang="en-US" baseline="0" dirty="0" smtClean="0"/>
              <a:t> </a:t>
            </a:r>
            <a:r>
              <a:rPr lang="en-US" baseline="0" dirty="0" err="1" smtClean="0"/>
              <a:t>anda</a:t>
            </a:r>
            <a:r>
              <a:rPr lang="en-US" baseline="0" dirty="0" smtClean="0"/>
              <a:t> </a:t>
            </a:r>
            <a:r>
              <a:rPr lang="en-US" baseline="0" dirty="0" err="1" smtClean="0"/>
              <a:t>iki</a:t>
            </a:r>
            <a:r>
              <a:rPr lang="en-US" baseline="0" dirty="0" smtClean="0"/>
              <a:t> </a:t>
            </a:r>
            <a:r>
              <a:rPr lang="en-US" baseline="0" dirty="0" err="1" smtClean="0"/>
              <a:t>ayr</a:t>
            </a:r>
            <a:r>
              <a:rPr lang="az-Latn-AZ" baseline="0" dirty="0" smtClean="0"/>
              <a:t>ı</a:t>
            </a:r>
            <a:r>
              <a:rPr lang="en-US" baseline="0" dirty="0" smtClean="0"/>
              <a:t> </a:t>
            </a:r>
            <a:r>
              <a:rPr lang="en-US" baseline="0" dirty="0" err="1" smtClean="0"/>
              <a:t>noktadan</a:t>
            </a:r>
            <a:r>
              <a:rPr lang="en-US" baseline="0" dirty="0" smtClean="0"/>
              <a:t> </a:t>
            </a:r>
            <a:r>
              <a:rPr lang="en-US" baseline="0" dirty="0" err="1" smtClean="0"/>
              <a:t>ki</a:t>
            </a:r>
            <a:r>
              <a:rPr lang="en-US" baseline="0" dirty="0" smtClean="0"/>
              <a:t>  </a:t>
            </a:r>
            <a:r>
              <a:rPr lang="en-US" baseline="0" dirty="0" err="1" smtClean="0"/>
              <a:t>yurtd</a:t>
            </a:r>
            <a:r>
              <a:rPr lang="az-Latn-AZ" baseline="0" dirty="0" smtClean="0"/>
              <a:t>ışı</a:t>
            </a:r>
            <a:r>
              <a:rPr lang="en-US" baseline="0" dirty="0" err="1" smtClean="0"/>
              <a:t>ndaki</a:t>
            </a:r>
            <a:r>
              <a:rPr lang="en-US" baseline="0" dirty="0" smtClean="0"/>
              <a:t> CRT </a:t>
            </a:r>
            <a:r>
              <a:rPr lang="en-US" baseline="0" dirty="0" err="1" smtClean="0"/>
              <a:t>jeneratorlerinin</a:t>
            </a:r>
            <a:r>
              <a:rPr lang="en-US" baseline="0" dirty="0" smtClean="0"/>
              <a:t> b</a:t>
            </a:r>
            <a:r>
              <a:rPr lang="az-Latn-AZ" baseline="0" dirty="0" smtClean="0"/>
              <a:t>ö</a:t>
            </a:r>
            <a:r>
              <a:rPr lang="en-US" baseline="0" dirty="0" err="1" smtClean="0"/>
              <a:t>yle</a:t>
            </a:r>
            <a:r>
              <a:rPr lang="en-US" baseline="0" dirty="0" smtClean="0"/>
              <a:t> </a:t>
            </a:r>
            <a:r>
              <a:rPr lang="az-Latn-AZ" baseline="0" dirty="0" smtClean="0"/>
              <a:t>ö</a:t>
            </a:r>
            <a:r>
              <a:rPr lang="en-US" baseline="0" dirty="0" err="1" smtClean="0"/>
              <a:t>zelli</a:t>
            </a:r>
            <a:r>
              <a:rPr lang="az-Latn-AZ" baseline="0" dirty="0" smtClean="0"/>
              <a:t>ğ</a:t>
            </a:r>
            <a:r>
              <a:rPr lang="en-US" baseline="0" dirty="0" err="1" smtClean="0"/>
              <a:t>i</a:t>
            </a:r>
            <a:r>
              <a:rPr lang="en-US" baseline="0" dirty="0" smtClean="0"/>
              <a:t> </a:t>
            </a:r>
            <a:r>
              <a:rPr lang="en-US" baseline="0" dirty="0" err="1" smtClean="0"/>
              <a:t>var</a:t>
            </a:r>
            <a:r>
              <a:rPr lang="en-US" baseline="0" dirty="0" smtClean="0"/>
              <a:t>, </a:t>
            </a:r>
            <a:r>
              <a:rPr lang="en-US" baseline="0" dirty="0" err="1" smtClean="0"/>
              <a:t>ve</a:t>
            </a:r>
            <a:r>
              <a:rPr lang="en-US" baseline="0" dirty="0" smtClean="0"/>
              <a:t> RV), </a:t>
            </a:r>
            <a:r>
              <a:rPr lang="en-US" baseline="0" dirty="0" err="1" smtClean="0"/>
              <a:t>bir</a:t>
            </a:r>
            <a:r>
              <a:rPr lang="en-US" baseline="0" dirty="0" smtClean="0"/>
              <a:t> </a:t>
            </a:r>
            <a:r>
              <a:rPr lang="en-US" baseline="0" dirty="0" err="1" smtClean="0"/>
              <a:t>grup</a:t>
            </a:r>
            <a:r>
              <a:rPr lang="en-US" baseline="0" dirty="0" smtClean="0"/>
              <a:t> </a:t>
            </a:r>
            <a:r>
              <a:rPr lang="en-US" baseline="0" dirty="0" err="1" smtClean="0"/>
              <a:t>hastay</a:t>
            </a:r>
            <a:r>
              <a:rPr lang="az-Latn-AZ" baseline="0" dirty="0" smtClean="0"/>
              <a:t>ı</a:t>
            </a:r>
            <a:r>
              <a:rPr lang="en-US" baseline="0" dirty="0" smtClean="0"/>
              <a:t> da </a:t>
            </a:r>
            <a:r>
              <a:rPr lang="en-US" baseline="0" dirty="0" err="1" smtClean="0"/>
              <a:t>BiV</a:t>
            </a:r>
            <a:r>
              <a:rPr lang="en-US" baseline="0" dirty="0" smtClean="0"/>
              <a:t> pace (RV </a:t>
            </a:r>
            <a:r>
              <a:rPr lang="en-US" baseline="0" dirty="0" err="1" smtClean="0"/>
              <a:t>ve</a:t>
            </a:r>
            <a:r>
              <a:rPr lang="en-US" baseline="0" dirty="0" smtClean="0"/>
              <a:t> </a:t>
            </a:r>
            <a:r>
              <a:rPr lang="en-US" baseline="0" dirty="0" err="1" smtClean="0"/>
              <a:t>quadripolarla</a:t>
            </a:r>
            <a:r>
              <a:rPr lang="en-US" baseline="0" dirty="0" smtClean="0"/>
              <a:t> </a:t>
            </a:r>
            <a:r>
              <a:rPr lang="en-US" baseline="0" dirty="0" err="1" smtClean="0"/>
              <a:t>bir</a:t>
            </a:r>
            <a:r>
              <a:rPr lang="en-US" baseline="0" dirty="0" smtClean="0"/>
              <a:t> </a:t>
            </a:r>
            <a:r>
              <a:rPr lang="en-US" baseline="0" dirty="0" err="1" smtClean="0"/>
              <a:t>noktadan</a:t>
            </a:r>
            <a:r>
              <a:rPr lang="en-US" baseline="0" dirty="0" smtClean="0"/>
              <a:t>  LV) </a:t>
            </a:r>
            <a:r>
              <a:rPr lang="en-US" baseline="0" dirty="0" err="1" smtClean="0"/>
              <a:t>ediyorlar</a:t>
            </a:r>
            <a:r>
              <a:rPr lang="en-US" baseline="0" dirty="0" smtClean="0"/>
              <a:t>. </a:t>
            </a:r>
            <a:r>
              <a:rPr lang="az-Latn-AZ" baseline="0" dirty="0" smtClean="0"/>
              <a:t> </a:t>
            </a:r>
            <a:r>
              <a:rPr lang="en-US" b="1" baseline="0" dirty="0" smtClean="0"/>
              <a:t>Bu </a:t>
            </a:r>
            <a:r>
              <a:rPr lang="az-Latn-AZ" b="1" baseline="0" dirty="0" smtClean="0"/>
              <a:t>ç</a:t>
            </a:r>
            <a:r>
              <a:rPr lang="en-US" b="1" baseline="0" dirty="0" smtClean="0"/>
              <a:t>al</a:t>
            </a:r>
            <a:r>
              <a:rPr lang="az-Latn-AZ" b="1" baseline="0" dirty="0" smtClean="0"/>
              <a:t>ış</a:t>
            </a:r>
            <a:r>
              <a:rPr lang="en-US" b="1" baseline="0" dirty="0" err="1" smtClean="0"/>
              <a:t>madaki</a:t>
            </a:r>
            <a:r>
              <a:rPr lang="en-US" b="1" baseline="0" dirty="0" smtClean="0"/>
              <a:t> </a:t>
            </a:r>
            <a:r>
              <a:rPr lang="en-US" b="1" baseline="0" dirty="0" err="1" smtClean="0"/>
              <a:t>ama</a:t>
            </a:r>
            <a:r>
              <a:rPr lang="az-Latn-AZ" b="1" baseline="0" dirty="0" smtClean="0"/>
              <a:t>ç</a:t>
            </a:r>
            <a:r>
              <a:rPr lang="en-US" b="1" baseline="0" dirty="0" smtClean="0"/>
              <a:t>  MPP </a:t>
            </a:r>
            <a:r>
              <a:rPr lang="en-US" b="1" baseline="0" dirty="0" err="1" smtClean="0"/>
              <a:t>nin</a:t>
            </a:r>
            <a:r>
              <a:rPr lang="en-US" b="1" baseline="0" dirty="0" smtClean="0"/>
              <a:t> </a:t>
            </a:r>
            <a:r>
              <a:rPr lang="en-US" b="1" baseline="0" dirty="0" err="1" smtClean="0"/>
              <a:t>nonresponderlerde</a:t>
            </a:r>
            <a:r>
              <a:rPr lang="en-US" b="1" baseline="0" dirty="0" smtClean="0"/>
              <a:t> </a:t>
            </a:r>
            <a:r>
              <a:rPr lang="en-US" b="1" baseline="0" dirty="0" err="1" smtClean="0"/>
              <a:t>etkinli</a:t>
            </a:r>
            <a:r>
              <a:rPr lang="az-Latn-AZ" b="1" baseline="0" dirty="0" smtClean="0"/>
              <a:t>ğ</a:t>
            </a:r>
            <a:r>
              <a:rPr lang="en-US" b="1" baseline="0" dirty="0" err="1" smtClean="0"/>
              <a:t>ini</a:t>
            </a:r>
            <a:r>
              <a:rPr lang="en-US" b="1" baseline="0" dirty="0" smtClean="0"/>
              <a:t> </a:t>
            </a:r>
            <a:r>
              <a:rPr lang="en-US" b="1" baseline="0" dirty="0" err="1" smtClean="0"/>
              <a:t>ara</a:t>
            </a:r>
            <a:r>
              <a:rPr lang="az-Latn-AZ" b="1" baseline="0" dirty="0" smtClean="0"/>
              <a:t>ş</a:t>
            </a:r>
            <a:r>
              <a:rPr lang="en-US" b="1" baseline="0" dirty="0" smtClean="0"/>
              <a:t>t</a:t>
            </a:r>
            <a:r>
              <a:rPr lang="az-Latn-AZ" b="1" baseline="0" dirty="0" smtClean="0"/>
              <a:t>ı</a:t>
            </a:r>
            <a:r>
              <a:rPr lang="en-US" b="1" baseline="0" dirty="0" err="1" smtClean="0"/>
              <a:t>rmakt</a:t>
            </a:r>
            <a:r>
              <a:rPr lang="az-Latn-AZ" b="1" baseline="0" dirty="0" smtClean="0"/>
              <a:t>ı</a:t>
            </a:r>
            <a:r>
              <a:rPr lang="en-US" b="1" baseline="0" dirty="0" smtClean="0"/>
              <a:t>r !!!</a:t>
            </a:r>
            <a:endParaRPr lang="ru-RU" b="1" dirty="0"/>
          </a:p>
        </p:txBody>
      </p:sp>
      <p:sp>
        <p:nvSpPr>
          <p:cNvPr id="4" name="Номер слайда 3"/>
          <p:cNvSpPr>
            <a:spLocks noGrp="1"/>
          </p:cNvSpPr>
          <p:nvPr>
            <p:ph type="sldNum" sz="quarter" idx="10"/>
          </p:nvPr>
        </p:nvSpPr>
        <p:spPr/>
        <p:txBody>
          <a:bodyPr/>
          <a:lstStyle/>
          <a:p>
            <a:pPr>
              <a:defRPr/>
            </a:pPr>
            <a:fld id="{23A80E65-5474-4093-8D16-A3D41CA5BF91}" type="slidenum">
              <a:rPr lang="tr-TR" altLang="ru-RU" smtClean="0"/>
              <a:pPr>
                <a:defRPr/>
              </a:pPr>
              <a:t>61</a:t>
            </a:fld>
            <a:endParaRPr lang="tr-TR" altLang="ru-RU"/>
          </a:p>
        </p:txBody>
      </p:sp>
    </p:spTree>
    <p:extLst>
      <p:ext uri="{BB962C8B-B14F-4D97-AF65-F5344CB8AC3E}">
        <p14:creationId xmlns:p14="http://schemas.microsoft.com/office/powerpoint/2010/main" val="330461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tr-TR" sz="1200" b="0" i="0" u="none" strike="noStrike" kern="1200" baseline="0" dirty="0" err="1" smtClean="0">
                <a:solidFill>
                  <a:schemeClr val="tx1"/>
                </a:solidFill>
                <a:latin typeface="Arial" charset="0"/>
                <a:ea typeface="+mn-ea"/>
                <a:cs typeface="+mn-cs"/>
              </a:rPr>
              <a:t>In</a:t>
            </a:r>
            <a:r>
              <a:rPr lang="tr-TR" sz="1200" b="0" i="0" u="none" strike="noStrike" kern="1200" baseline="0" dirty="0" smtClean="0">
                <a:solidFill>
                  <a:schemeClr val="tx1"/>
                </a:solidFill>
                <a:latin typeface="Arial" charset="0"/>
                <a:ea typeface="+mn-ea"/>
                <a:cs typeface="+mn-cs"/>
              </a:rPr>
              <a:t> </a:t>
            </a:r>
            <a:r>
              <a:rPr lang="tr-TR" sz="1200" b="0" i="0" u="none" strike="noStrike" kern="1200" baseline="0" dirty="0" err="1" smtClean="0">
                <a:solidFill>
                  <a:schemeClr val="tx1"/>
                </a:solidFill>
                <a:latin typeface="Arial" charset="0"/>
                <a:ea typeface="+mn-ea"/>
                <a:cs typeface="+mn-cs"/>
              </a:rPr>
              <a:t>the</a:t>
            </a:r>
            <a:r>
              <a:rPr lang="tr-TR" sz="1200" b="0"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MPP arm, 68 (29%) patients received MPP programmed with a wide LV electrode anatomical separation (&gt;_30 mm)</a:t>
            </a:r>
            <a:r>
              <a:rPr lang="tr-TR" sz="1200" b="0"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and shortest LV1–LV2 and LV2–RV timing delays (MPP-AS); 168 (71%) patients received MPP programmed with</a:t>
            </a:r>
            <a:r>
              <a:rPr lang="tr-TR" sz="1200" b="0"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other settings (MPP-Other). MPP-AS elicited a significantly higher non-responder conversion rate compared to</a:t>
            </a:r>
            <a:r>
              <a:rPr lang="tr-TR" sz="1200" b="0"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MPP</a:t>
            </a:r>
            <a:r>
              <a:rPr lang="tr-TR" sz="1200" b="0"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Other (45.6% vs. 26.2%, P = 0.006) and a trend in a higher conversion rate compared to biventricular pacing</a:t>
            </a:r>
            <a:r>
              <a:rPr lang="tr-TR" sz="1200" b="0" i="0" u="none" strike="noStrike" kern="1200" baseline="0" dirty="0" smtClean="0">
                <a:solidFill>
                  <a:schemeClr val="tx1"/>
                </a:solidFill>
                <a:latin typeface="Arial" charset="0"/>
                <a:ea typeface="+mn-ea"/>
                <a:cs typeface="+mn-cs"/>
              </a:rPr>
              <a:t> </a:t>
            </a:r>
            <a:r>
              <a:rPr lang="sv-SE" sz="1200" b="0" i="0" u="none" strike="noStrike" kern="1200" baseline="0" dirty="0" smtClean="0">
                <a:solidFill>
                  <a:schemeClr val="tx1"/>
                </a:solidFill>
                <a:latin typeface="Arial" charset="0"/>
                <a:ea typeface="+mn-ea"/>
                <a:cs typeface="+mn-cs"/>
              </a:rPr>
              <a:t>(45.6% vs. 33.8%, P = 0.10).</a:t>
            </a:r>
            <a:endParaRPr lang="tr-TR" dirty="0"/>
          </a:p>
        </p:txBody>
      </p:sp>
      <p:sp>
        <p:nvSpPr>
          <p:cNvPr id="4" name="Slayt Numarası Yer Tutucusu 3"/>
          <p:cNvSpPr>
            <a:spLocks noGrp="1"/>
          </p:cNvSpPr>
          <p:nvPr>
            <p:ph type="sldNum" sz="quarter" idx="10"/>
          </p:nvPr>
        </p:nvSpPr>
        <p:spPr/>
        <p:txBody>
          <a:bodyPr/>
          <a:lstStyle/>
          <a:p>
            <a:pPr>
              <a:defRPr/>
            </a:pPr>
            <a:fld id="{23A80E65-5474-4093-8D16-A3D41CA5BF91}" type="slidenum">
              <a:rPr lang="tr-TR" altLang="ru-RU" smtClean="0"/>
              <a:pPr>
                <a:defRPr/>
              </a:pPr>
              <a:t>65</a:t>
            </a:fld>
            <a:endParaRPr lang="tr-TR" altLang="ru-RU"/>
          </a:p>
        </p:txBody>
      </p:sp>
    </p:spTree>
    <p:extLst>
      <p:ext uri="{BB962C8B-B14F-4D97-AF65-F5344CB8AC3E}">
        <p14:creationId xmlns:p14="http://schemas.microsoft.com/office/powerpoint/2010/main" val="369511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en-US" dirty="0" err="1" smtClean="0"/>
              <a:t>KY’li</a:t>
            </a:r>
            <a:r>
              <a:rPr lang="en-US" dirty="0" smtClean="0"/>
              <a:t> </a:t>
            </a:r>
            <a:r>
              <a:rPr lang="en-US" dirty="0" err="1" smtClean="0"/>
              <a:t>hastalarda</a:t>
            </a:r>
            <a:r>
              <a:rPr lang="en-US" dirty="0" smtClean="0"/>
              <a:t>, </a:t>
            </a:r>
            <a:r>
              <a:rPr lang="en-US" dirty="0" err="1" smtClean="0"/>
              <a:t>özellikle</a:t>
            </a:r>
            <a:r>
              <a:rPr lang="en-US" dirty="0" smtClean="0"/>
              <a:t> </a:t>
            </a:r>
            <a:r>
              <a:rPr lang="en-US" dirty="0" err="1" smtClean="0"/>
              <a:t>daha</a:t>
            </a:r>
            <a:r>
              <a:rPr lang="en-US" dirty="0" smtClean="0"/>
              <a:t> </a:t>
            </a:r>
            <a:r>
              <a:rPr lang="en-US" dirty="0" err="1" smtClean="0"/>
              <a:t>hafif</a:t>
            </a:r>
            <a:r>
              <a:rPr lang="en-US" dirty="0" smtClean="0"/>
              <a:t> </a:t>
            </a:r>
            <a:r>
              <a:rPr lang="en-US" dirty="0" err="1" smtClean="0"/>
              <a:t>semptomları</a:t>
            </a:r>
            <a:r>
              <a:rPr lang="en-US" dirty="0" smtClean="0"/>
              <a:t> </a:t>
            </a:r>
            <a:r>
              <a:rPr lang="en-US" dirty="0" err="1" smtClean="0"/>
              <a:t>olanlarda</a:t>
            </a:r>
            <a:r>
              <a:rPr lang="en-US" dirty="0" smtClean="0"/>
              <a:t> (NYHA I-III), </a:t>
            </a:r>
            <a:r>
              <a:rPr lang="en-US" dirty="0" err="1" smtClean="0"/>
              <a:t>ölümlerin</a:t>
            </a:r>
            <a:r>
              <a:rPr lang="en-US" dirty="0" smtClean="0"/>
              <a:t> </a:t>
            </a:r>
            <a:r>
              <a:rPr lang="en-US" dirty="0" err="1" smtClean="0"/>
              <a:t>yüksek</a:t>
            </a:r>
            <a:r>
              <a:rPr lang="en-US" dirty="0" smtClean="0"/>
              <a:t> </a:t>
            </a:r>
            <a:r>
              <a:rPr lang="en-US" dirty="0" err="1" smtClean="0"/>
              <a:t>bir</a:t>
            </a:r>
            <a:r>
              <a:rPr lang="en-US" dirty="0" smtClean="0"/>
              <a:t> </a:t>
            </a:r>
            <a:r>
              <a:rPr lang="en-US" dirty="0" err="1" smtClean="0"/>
              <a:t>oranı</a:t>
            </a:r>
            <a:r>
              <a:rPr lang="en-US" dirty="0" smtClean="0"/>
              <a:t> </a:t>
            </a:r>
            <a:r>
              <a:rPr lang="en-US" dirty="0" err="1" smtClean="0"/>
              <a:t>aniden</a:t>
            </a:r>
            <a:r>
              <a:rPr lang="en-US" dirty="0" smtClean="0"/>
              <a:t> </a:t>
            </a:r>
            <a:r>
              <a:rPr lang="en-US" dirty="0" err="1" smtClean="0"/>
              <a:t>ve</a:t>
            </a:r>
            <a:r>
              <a:rPr lang="en-US" dirty="0" smtClean="0"/>
              <a:t> </a:t>
            </a:r>
            <a:r>
              <a:rPr lang="en-US" dirty="0" err="1" smtClean="0"/>
              <a:t>beklenmedik</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meydana</a:t>
            </a:r>
            <a:r>
              <a:rPr lang="en-US" dirty="0" smtClean="0"/>
              <a:t> </a:t>
            </a:r>
            <a:r>
              <a:rPr lang="en-US" dirty="0" err="1" smtClean="0"/>
              <a:t>gelmektedir</a:t>
            </a:r>
            <a:r>
              <a:rPr lang="en-US" dirty="0" smtClean="0"/>
              <a:t>. Bu</a:t>
            </a:r>
            <a:r>
              <a:rPr lang="tr-TR" dirty="0" smtClean="0"/>
              <a:t> </a:t>
            </a:r>
            <a:r>
              <a:rPr lang="en-US" dirty="0" smtClean="0"/>
              <a:t> </a:t>
            </a:r>
            <a:r>
              <a:rPr lang="en-US" dirty="0" err="1" smtClean="0"/>
              <a:t>ölümlerin</a:t>
            </a:r>
            <a:r>
              <a:rPr lang="en-US" dirty="0" smtClean="0"/>
              <a:t>  </a:t>
            </a:r>
            <a:r>
              <a:rPr lang="en-US" dirty="0" err="1" smtClean="0"/>
              <a:t>çoğu</a:t>
            </a:r>
            <a:r>
              <a:rPr lang="en-US" dirty="0" smtClean="0"/>
              <a:t> </a:t>
            </a:r>
            <a:r>
              <a:rPr lang="en-US" dirty="0" err="1" smtClean="0"/>
              <a:t>ventriküler</a:t>
            </a:r>
            <a:r>
              <a:rPr lang="en-US" dirty="0" smtClean="0"/>
              <a:t> </a:t>
            </a:r>
            <a:r>
              <a:rPr lang="en-US" dirty="0" err="1" smtClean="0"/>
              <a:t>aritmiler</a:t>
            </a:r>
            <a:r>
              <a:rPr lang="en-US" dirty="0" smtClean="0"/>
              <a:t>, </a:t>
            </a:r>
            <a:r>
              <a:rPr lang="en-US" dirty="0" err="1" smtClean="0"/>
              <a:t>bradikardi</a:t>
            </a:r>
            <a:r>
              <a:rPr lang="en-US" dirty="0" smtClean="0"/>
              <a:t> </a:t>
            </a:r>
            <a:r>
              <a:rPr lang="en-US" dirty="0" err="1" smtClean="0"/>
              <a:t>ve</a:t>
            </a:r>
            <a:r>
              <a:rPr lang="en-US" dirty="0" smtClean="0"/>
              <a:t> </a:t>
            </a:r>
            <a:r>
              <a:rPr lang="en-US" dirty="0" err="1" smtClean="0"/>
              <a:t>asistol</a:t>
            </a:r>
            <a:r>
              <a:rPr lang="en-US" dirty="0" smtClean="0"/>
              <a:t> </a:t>
            </a:r>
            <a:r>
              <a:rPr lang="en-US" dirty="0" err="1" smtClean="0"/>
              <a:t>dahil</a:t>
            </a:r>
            <a:r>
              <a:rPr lang="en-US" dirty="0" smtClean="0"/>
              <a:t> </a:t>
            </a:r>
            <a:r>
              <a:rPr lang="en-US" dirty="0" err="1" smtClean="0"/>
              <a:t>olmak</a:t>
            </a:r>
            <a:r>
              <a:rPr lang="en-US" dirty="0" smtClean="0"/>
              <a:t> </a:t>
            </a:r>
            <a:r>
              <a:rPr lang="en-US" dirty="0" err="1" smtClean="0"/>
              <a:t>üzere</a:t>
            </a:r>
            <a:r>
              <a:rPr lang="en-US" dirty="0" smtClean="0"/>
              <a:t> </a:t>
            </a:r>
            <a:r>
              <a:rPr lang="en-US" dirty="0" err="1" smtClean="0"/>
              <a:t>elektriksel</a:t>
            </a:r>
            <a:r>
              <a:rPr lang="en-US" dirty="0" smtClean="0"/>
              <a:t> </a:t>
            </a:r>
            <a:r>
              <a:rPr lang="en-US" dirty="0" err="1" smtClean="0"/>
              <a:t>bozukluklara</a:t>
            </a:r>
            <a:r>
              <a:rPr lang="en-US" dirty="0" smtClean="0"/>
              <a:t> </a:t>
            </a:r>
            <a:r>
              <a:rPr lang="en-US" dirty="0" err="1" smtClean="0"/>
              <a:t>bağlıd</a:t>
            </a:r>
            <a:r>
              <a:rPr lang="tr-TR" dirty="0" smtClean="0"/>
              <a:t>ı</a:t>
            </a:r>
            <a:r>
              <a:rPr lang="en-US" dirty="0" smtClean="0"/>
              <a:t>r, </a:t>
            </a:r>
            <a:r>
              <a:rPr lang="en-US" dirty="0" err="1" smtClean="0"/>
              <a:t>ancak</a:t>
            </a:r>
            <a:r>
              <a:rPr lang="en-US" dirty="0" smtClean="0"/>
              <a:t> </a:t>
            </a:r>
            <a:r>
              <a:rPr lang="en-US" dirty="0" err="1" smtClean="0"/>
              <a:t>bazıları</a:t>
            </a:r>
            <a:r>
              <a:rPr lang="en-US" dirty="0" smtClean="0"/>
              <a:t> </a:t>
            </a:r>
            <a:r>
              <a:rPr lang="en-US" dirty="0" err="1" smtClean="0"/>
              <a:t>diğer</a:t>
            </a:r>
            <a:r>
              <a:rPr lang="en-US" dirty="0" smtClean="0"/>
              <a:t> </a:t>
            </a:r>
            <a:r>
              <a:rPr lang="en-US" dirty="0" err="1" smtClean="0"/>
              <a:t>akut</a:t>
            </a:r>
            <a:r>
              <a:rPr lang="en-US" dirty="0" smtClean="0"/>
              <a:t> </a:t>
            </a:r>
            <a:r>
              <a:rPr lang="en-US" dirty="0" err="1" smtClean="0"/>
              <a:t>vasküler</a:t>
            </a:r>
            <a:r>
              <a:rPr lang="en-US" dirty="0" smtClean="0"/>
              <a:t> </a:t>
            </a:r>
            <a:r>
              <a:rPr lang="en-US" dirty="0" err="1" smtClean="0"/>
              <a:t>olaylara</a:t>
            </a:r>
            <a:r>
              <a:rPr lang="en-US" dirty="0" smtClean="0"/>
              <a:t> da </a:t>
            </a:r>
            <a:r>
              <a:rPr lang="en-US" dirty="0" err="1" smtClean="0"/>
              <a:t>bağlı</a:t>
            </a:r>
            <a:r>
              <a:rPr lang="en-US" dirty="0" smtClean="0"/>
              <a:t> </a:t>
            </a:r>
            <a:r>
              <a:rPr lang="en-US" dirty="0" err="1" smtClean="0"/>
              <a:t>olabilir</a:t>
            </a:r>
            <a:r>
              <a:rPr lang="en-US" dirty="0" smtClean="0"/>
              <a:t>.</a:t>
            </a:r>
            <a:r>
              <a:rPr lang="tr-TR" dirty="0" smtClean="0"/>
              <a:t> KY </a:t>
            </a:r>
            <a:r>
              <a:rPr lang="tr-TR" dirty="0" err="1" smtClean="0"/>
              <a:t>nın</a:t>
            </a:r>
            <a:r>
              <a:rPr lang="tr-TR" dirty="0" smtClean="0"/>
              <a:t> ilerlemesini durduran veya geciktiren </a:t>
            </a:r>
            <a:r>
              <a:rPr lang="tr-TR" dirty="0" err="1" smtClean="0"/>
              <a:t>medıkal</a:t>
            </a:r>
            <a:r>
              <a:rPr lang="tr-TR" dirty="0" smtClean="0"/>
              <a:t> tedavilerin, yıllık ani ölüm oranlarını azalttığı gösterilmiştir, ancak aritmik olaylar meydana geldiklerinde tedavi etmezler. </a:t>
            </a:r>
            <a:r>
              <a:rPr lang="tr-TR" dirty="0" err="1" smtClean="0"/>
              <a:t>ICD'ler</a:t>
            </a:r>
            <a:r>
              <a:rPr lang="tr-TR" dirty="0" smtClean="0"/>
              <a:t> potansiyel olarak ölümcül </a:t>
            </a:r>
            <a:r>
              <a:rPr lang="tr-TR" dirty="0" err="1" smtClean="0"/>
              <a:t>ventriküler</a:t>
            </a:r>
            <a:r>
              <a:rPr lang="tr-TR" dirty="0" smtClean="0"/>
              <a:t> aritmileri </a:t>
            </a:r>
            <a:r>
              <a:rPr lang="tr-TR" dirty="0" err="1" smtClean="0"/>
              <a:t>edavı</a:t>
            </a:r>
            <a:r>
              <a:rPr lang="tr-TR" dirty="0" smtClean="0"/>
              <a:t> etmede etkilidir ve </a:t>
            </a:r>
            <a:r>
              <a:rPr lang="tr-TR" dirty="0" err="1" smtClean="0"/>
              <a:t>transvenöz</a:t>
            </a:r>
            <a:r>
              <a:rPr lang="tr-TR" dirty="0" smtClean="0"/>
              <a:t> sistemler söz konusu olduğundan </a:t>
            </a:r>
            <a:r>
              <a:rPr lang="tr-TR" dirty="0" err="1" smtClean="0"/>
              <a:t>bradikardiyi</a:t>
            </a:r>
            <a:r>
              <a:rPr lang="tr-TR" dirty="0" smtClean="0"/>
              <a:t> de önlerler. Bazı </a:t>
            </a:r>
            <a:r>
              <a:rPr lang="tr-TR" dirty="0" err="1" smtClean="0"/>
              <a:t>antiaritmik</a:t>
            </a:r>
            <a:r>
              <a:rPr lang="tr-TR" dirty="0" smtClean="0"/>
              <a:t> ilaçlar </a:t>
            </a:r>
            <a:r>
              <a:rPr lang="tr-TR" dirty="0" err="1" smtClean="0"/>
              <a:t>taşiaritmi</a:t>
            </a:r>
            <a:r>
              <a:rPr lang="tr-TR" dirty="0" smtClean="0"/>
              <a:t> ve ani ölüm oranlarını azaltabilir, ancak genel </a:t>
            </a:r>
            <a:r>
              <a:rPr lang="tr-TR" dirty="0" err="1" smtClean="0"/>
              <a:t>mortaliteyi</a:t>
            </a:r>
            <a:r>
              <a:rPr lang="tr-TR" dirty="0" smtClean="0"/>
              <a:t> azaltmaz ve hatta artırabilirler.</a:t>
            </a:r>
            <a:endParaRPr lang="en-US" dirty="0" smtClean="0"/>
          </a:p>
          <a:p>
            <a:endParaRPr lang="en-US" dirty="0" smtClean="0"/>
          </a:p>
          <a:p>
            <a:endParaRPr lang="en-US" dirty="0" smtClean="0"/>
          </a:p>
          <a:p>
            <a:endParaRPr lang="en-US" dirty="0" smtClean="0"/>
          </a:p>
          <a:p>
            <a:r>
              <a:rPr lang="tr-TR" dirty="0" smtClean="0"/>
              <a:t>ICD veya CRT-D </a:t>
            </a:r>
            <a:r>
              <a:rPr lang="tr-TR" dirty="0" err="1" smtClean="0"/>
              <a:t>implantasyonunun</a:t>
            </a:r>
            <a:r>
              <a:rPr lang="tr-TR" dirty="0" smtClean="0"/>
              <a:t> ardından, şok etkinliğini </a:t>
            </a:r>
            <a:r>
              <a:rPr lang="en-US" dirty="0" smtClean="0"/>
              <a:t>art</a:t>
            </a:r>
            <a:r>
              <a:rPr lang="tr-TR" dirty="0" smtClean="0"/>
              <a:t>ı</a:t>
            </a:r>
            <a:r>
              <a:rPr lang="en-US" dirty="0" smtClean="0"/>
              <a:t>r</a:t>
            </a:r>
            <a:r>
              <a:rPr lang="tr-TR" dirty="0" err="1" smtClean="0"/>
              <a:t>madığı</a:t>
            </a:r>
            <a:r>
              <a:rPr lang="en-US" dirty="0" smtClean="0"/>
              <a:t> </a:t>
            </a:r>
            <a:r>
              <a:rPr lang="tr-TR" dirty="0" smtClean="0"/>
              <a:t>veya aritmik ölümü azaltmadığı için rutin </a:t>
            </a:r>
            <a:r>
              <a:rPr lang="tr-TR" dirty="0" err="1" smtClean="0"/>
              <a:t>defibrilasyon</a:t>
            </a:r>
            <a:r>
              <a:rPr lang="tr-TR" dirty="0" smtClean="0"/>
              <a:t> eşik testi artık yapılmamaktadır.</a:t>
            </a:r>
            <a:endParaRPr lang="en-US" dirty="0" smtClean="0"/>
          </a:p>
          <a:p>
            <a:endParaRPr lang="en-US" dirty="0" smtClean="0"/>
          </a:p>
          <a:p>
            <a:r>
              <a:rPr lang="tr-TR" dirty="0" smtClean="0"/>
              <a:t>Genel olarak, birincil </a:t>
            </a:r>
            <a:r>
              <a:rPr lang="en-US" dirty="0" err="1" smtClean="0"/>
              <a:t>koruma</a:t>
            </a:r>
            <a:r>
              <a:rPr lang="en-US" dirty="0" smtClean="0"/>
              <a:t> </a:t>
            </a:r>
            <a:r>
              <a:rPr lang="en-US" dirty="0" err="1" smtClean="0"/>
              <a:t>ama</a:t>
            </a:r>
            <a:r>
              <a:rPr lang="tr-TR" dirty="0" smtClean="0"/>
              <a:t>ç</a:t>
            </a:r>
            <a:r>
              <a:rPr lang="en-US" dirty="0" smtClean="0"/>
              <a:t>l</a:t>
            </a:r>
            <a:r>
              <a:rPr lang="tr-TR" dirty="0" smtClean="0"/>
              <a:t>ı</a:t>
            </a:r>
            <a:r>
              <a:rPr lang="en-US" dirty="0" smtClean="0"/>
              <a:t> </a:t>
            </a:r>
            <a:r>
              <a:rPr lang="tr-TR" dirty="0" smtClean="0"/>
              <a:t>ICD</a:t>
            </a:r>
            <a:r>
              <a:rPr lang="en-US" baseline="0" dirty="0" smtClean="0"/>
              <a:t> </a:t>
            </a:r>
            <a:r>
              <a:rPr lang="en-US" baseline="0" dirty="0" err="1" smtClean="0"/>
              <a:t>implantasyonu</a:t>
            </a:r>
            <a:r>
              <a:rPr lang="en-US" baseline="0" dirty="0" smtClean="0"/>
              <a:t> </a:t>
            </a:r>
            <a:r>
              <a:rPr lang="en-US" baseline="0" dirty="0" err="1" smtClean="0"/>
              <a:t>sonras</a:t>
            </a:r>
            <a:r>
              <a:rPr lang="tr-TR" baseline="0" dirty="0" smtClean="0"/>
              <a:t>ı</a:t>
            </a:r>
            <a:r>
              <a:rPr lang="en-US" baseline="0" dirty="0" smtClean="0"/>
              <a:t>  </a:t>
            </a:r>
            <a:r>
              <a:rPr lang="tr-TR" dirty="0" err="1" smtClean="0"/>
              <a:t>pacing</a:t>
            </a:r>
            <a:r>
              <a:rPr lang="en-US" baseline="0" dirty="0" smtClean="0"/>
              <a:t> e</a:t>
            </a:r>
            <a:r>
              <a:rPr lang="tr-TR" baseline="0" dirty="0" smtClean="0"/>
              <a:t>ş</a:t>
            </a:r>
            <a:r>
              <a:rPr lang="en-US" baseline="0" dirty="0" err="1" smtClean="0"/>
              <a:t>i</a:t>
            </a:r>
            <a:r>
              <a:rPr lang="tr-TR" baseline="0" dirty="0" smtClean="0"/>
              <a:t>ğ</a:t>
            </a:r>
            <a:r>
              <a:rPr lang="en-US" baseline="0" dirty="0" err="1" smtClean="0"/>
              <a:t>i</a:t>
            </a:r>
            <a:r>
              <a:rPr lang="en-US" baseline="0" dirty="0" smtClean="0"/>
              <a:t>  </a:t>
            </a:r>
            <a:r>
              <a:rPr lang="tr-TR" dirty="0" smtClean="0"/>
              <a:t>40/</a:t>
            </a:r>
            <a:r>
              <a:rPr lang="tr-TR" dirty="0" err="1" smtClean="0"/>
              <a:t>dk</a:t>
            </a:r>
            <a:r>
              <a:rPr lang="en-US" baseline="0" dirty="0" smtClean="0"/>
              <a:t> ; </a:t>
            </a:r>
            <a:r>
              <a:rPr lang="tr-TR" dirty="0" smtClean="0"/>
              <a:t>taşikardi tedavi bölgesi &gt;200/</a:t>
            </a:r>
            <a:r>
              <a:rPr lang="tr-TR" dirty="0" err="1" smtClean="0"/>
              <a:t>dk</a:t>
            </a:r>
            <a:r>
              <a:rPr lang="tr-TR" baseline="0" dirty="0" smtClean="0"/>
              <a:t> </a:t>
            </a:r>
            <a:r>
              <a:rPr lang="en-US" dirty="0" err="1" smtClean="0"/>
              <a:t>ola</a:t>
            </a:r>
            <a:r>
              <a:rPr lang="tr-TR" dirty="0" smtClean="0"/>
              <a:t>c</a:t>
            </a:r>
            <a:r>
              <a:rPr lang="en-US" dirty="0" err="1" smtClean="0"/>
              <a:t>ak</a:t>
            </a:r>
            <a:r>
              <a:rPr lang="en-US" dirty="0" smtClean="0"/>
              <a:t> </a:t>
            </a:r>
            <a:r>
              <a:rPr lang="tr-TR" dirty="0" smtClean="0"/>
              <a:t>şekilde </a:t>
            </a:r>
            <a:r>
              <a:rPr lang="tr-TR" dirty="0" err="1" smtClean="0"/>
              <a:t>programlanm</a:t>
            </a:r>
            <a:r>
              <a:rPr lang="en-US" dirty="0" smtClean="0"/>
              <a:t>al</a:t>
            </a:r>
            <a:r>
              <a:rPr lang="tr-TR" dirty="0" smtClean="0"/>
              <a:t>ı</a:t>
            </a:r>
            <a:r>
              <a:rPr lang="en-US" dirty="0" smtClean="0"/>
              <a:t>d</a:t>
            </a:r>
            <a:r>
              <a:rPr lang="tr-TR" dirty="0" smtClean="0"/>
              <a:t>ı</a:t>
            </a:r>
            <a:r>
              <a:rPr lang="en-US" dirty="0" smtClean="0"/>
              <a:t>r</a:t>
            </a:r>
            <a:r>
              <a:rPr lang="tr-TR" dirty="0" smtClean="0"/>
              <a:t>.</a:t>
            </a:r>
            <a:endParaRPr lang="en-US" dirty="0" smtClean="0"/>
          </a:p>
          <a:p>
            <a:endParaRPr lang="en-US" dirty="0" smtClean="0"/>
          </a:p>
          <a:p>
            <a:r>
              <a:rPr lang="tr-TR" dirty="0" smtClean="0"/>
              <a:t>İkincil önleme için programlama, hastanın özel ihtiyaçlarına göre uyarlanmalıdır.</a:t>
            </a:r>
            <a:endParaRPr lang="en-US" dirty="0" smtClean="0"/>
          </a:p>
          <a:p>
            <a:endParaRPr lang="en-US" dirty="0" smtClean="0"/>
          </a:p>
          <a:p>
            <a:r>
              <a:rPr lang="tr-TR" dirty="0" err="1" smtClean="0"/>
              <a:t>Ventriküler</a:t>
            </a:r>
            <a:r>
              <a:rPr lang="tr-TR" dirty="0" smtClean="0"/>
              <a:t> aritmiler bir komplikasyon ve</a:t>
            </a:r>
            <a:r>
              <a:rPr lang="en-US" dirty="0" err="1" smtClean="0"/>
              <a:t>ya</a:t>
            </a:r>
            <a:r>
              <a:rPr lang="tr-TR" dirty="0" smtClean="0"/>
              <a:t> bazı durumlarda KY nedeni olabilir. Sık </a:t>
            </a:r>
            <a:r>
              <a:rPr lang="tr-TR" dirty="0" err="1" smtClean="0"/>
              <a:t>ventriküler</a:t>
            </a:r>
            <a:r>
              <a:rPr lang="tr-TR" dirty="0" smtClean="0"/>
              <a:t> prematüre atımlar geri dönüşümlü </a:t>
            </a:r>
            <a:r>
              <a:rPr lang="tr-TR" dirty="0" err="1" smtClean="0"/>
              <a:t>sistolik</a:t>
            </a:r>
            <a:r>
              <a:rPr lang="tr-TR" dirty="0" smtClean="0"/>
              <a:t> </a:t>
            </a:r>
            <a:r>
              <a:rPr lang="tr-TR" dirty="0" err="1" smtClean="0"/>
              <a:t>disfonksiyona</a:t>
            </a:r>
            <a:r>
              <a:rPr lang="tr-TR" dirty="0" smtClean="0"/>
              <a:t> yol açabilir. Olası faktörler arasında </a:t>
            </a:r>
            <a:r>
              <a:rPr lang="en-US" dirty="0" err="1" smtClean="0"/>
              <a:t>dissenkroni</a:t>
            </a:r>
            <a:r>
              <a:rPr lang="tr-TR" dirty="0" smtClean="0"/>
              <a:t> ve anormal kalsiyum kullanımı sayılabilir.</a:t>
            </a:r>
            <a:r>
              <a:rPr lang="en-US" dirty="0" smtClean="0"/>
              <a:t> </a:t>
            </a:r>
            <a:r>
              <a:rPr lang="en-US" dirty="0" err="1" smtClean="0"/>
              <a:t>KY'deki</a:t>
            </a:r>
            <a:r>
              <a:rPr lang="en-US" dirty="0" smtClean="0"/>
              <a:t> </a:t>
            </a:r>
            <a:r>
              <a:rPr lang="en-US" dirty="0" err="1" smtClean="0"/>
              <a:t>ventriküler</a:t>
            </a:r>
            <a:r>
              <a:rPr lang="en-US" dirty="0" smtClean="0"/>
              <a:t> </a:t>
            </a:r>
            <a:r>
              <a:rPr lang="en-US" dirty="0" err="1" smtClean="0"/>
              <a:t>aritmilerin</a:t>
            </a:r>
            <a:r>
              <a:rPr lang="en-US" dirty="0" smtClean="0"/>
              <a:t> ilk </a:t>
            </a:r>
            <a:r>
              <a:rPr lang="en-US" dirty="0" err="1" smtClean="0"/>
              <a:t>yönetimi</a:t>
            </a:r>
            <a:r>
              <a:rPr lang="en-US" dirty="0" smtClean="0"/>
              <a:t>, </a:t>
            </a:r>
            <a:r>
              <a:rPr lang="en-US" dirty="0" err="1" smtClean="0"/>
              <a:t>potansiyel</a:t>
            </a:r>
            <a:r>
              <a:rPr lang="en-US" dirty="0" smtClean="0"/>
              <a:t> </a:t>
            </a:r>
            <a:r>
              <a:rPr lang="en-US" dirty="0" err="1" smtClean="0"/>
              <a:t>tetikleyicilerin</a:t>
            </a:r>
            <a:r>
              <a:rPr lang="en-US" dirty="0" smtClean="0"/>
              <a:t> (</a:t>
            </a:r>
            <a:r>
              <a:rPr lang="en-US" dirty="0" err="1" smtClean="0"/>
              <a:t>elektrolit</a:t>
            </a:r>
            <a:r>
              <a:rPr lang="en-US" dirty="0" smtClean="0"/>
              <a:t> </a:t>
            </a:r>
            <a:r>
              <a:rPr lang="en-US" dirty="0" err="1" smtClean="0"/>
              <a:t>anormallikleri</a:t>
            </a:r>
            <a:r>
              <a:rPr lang="en-US" dirty="0" smtClean="0"/>
              <a:t>, </a:t>
            </a:r>
            <a:r>
              <a:rPr lang="en-US" dirty="0" err="1" smtClean="0"/>
              <a:t>özellikle</a:t>
            </a:r>
            <a:r>
              <a:rPr lang="en-US" dirty="0" smtClean="0"/>
              <a:t> </a:t>
            </a:r>
            <a:r>
              <a:rPr lang="en-US" dirty="0" err="1" smtClean="0"/>
              <a:t>hipo</a:t>
            </a:r>
            <a:r>
              <a:rPr lang="en-US" dirty="0" smtClean="0"/>
              <a:t>/</a:t>
            </a:r>
            <a:r>
              <a:rPr lang="en-US" dirty="0" err="1" smtClean="0"/>
              <a:t>hiperkalemi</a:t>
            </a:r>
            <a:r>
              <a:rPr lang="en-US" dirty="0" smtClean="0"/>
              <a:t> </a:t>
            </a:r>
            <a:r>
              <a:rPr lang="en-US" dirty="0" err="1" smtClean="0"/>
              <a:t>ve</a:t>
            </a:r>
            <a:r>
              <a:rPr lang="en-US" dirty="0" smtClean="0"/>
              <a:t> pro-</a:t>
            </a:r>
            <a:r>
              <a:rPr lang="en-US" dirty="0" err="1" smtClean="0"/>
              <a:t>aritmik</a:t>
            </a:r>
            <a:r>
              <a:rPr lang="en-US" dirty="0" smtClean="0"/>
              <a:t> </a:t>
            </a:r>
            <a:r>
              <a:rPr lang="en-US" dirty="0" err="1" smtClean="0"/>
              <a:t>ilaçlar</a:t>
            </a:r>
            <a:r>
              <a:rPr lang="en-US" dirty="0" smtClean="0"/>
              <a:t> </a:t>
            </a:r>
            <a:r>
              <a:rPr lang="en-US" dirty="0" err="1" smtClean="0"/>
              <a:t>dahil</a:t>
            </a:r>
            <a:r>
              <a:rPr lang="en-US" dirty="0" smtClean="0"/>
              <a:t>) </a:t>
            </a:r>
            <a:r>
              <a:rPr lang="en-US" dirty="0" err="1" smtClean="0"/>
              <a:t>düzeltilmesinin</a:t>
            </a:r>
            <a:r>
              <a:rPr lang="en-US" dirty="0" smtClean="0"/>
              <a:t> </a:t>
            </a:r>
            <a:r>
              <a:rPr lang="en-US" dirty="0" err="1" smtClean="0"/>
              <a:t>yanı</a:t>
            </a:r>
            <a:r>
              <a:rPr lang="en-US" dirty="0" smtClean="0"/>
              <a:t> </a:t>
            </a:r>
            <a:r>
              <a:rPr lang="en-US" dirty="0" err="1" smtClean="0"/>
              <a:t>sıra</a:t>
            </a:r>
            <a:r>
              <a:rPr lang="en-US" dirty="0" smtClean="0"/>
              <a:t> KY </a:t>
            </a:r>
            <a:r>
              <a:rPr lang="en-US" dirty="0" err="1" smtClean="0"/>
              <a:t>ilaç</a:t>
            </a:r>
            <a:r>
              <a:rPr lang="en-US" dirty="0" smtClean="0"/>
              <a:t> </a:t>
            </a:r>
            <a:r>
              <a:rPr lang="en-US" dirty="0" err="1" smtClean="0"/>
              <a:t>tedavisinin</a:t>
            </a:r>
            <a:r>
              <a:rPr lang="en-US" dirty="0" smtClean="0"/>
              <a:t> </a:t>
            </a:r>
            <a:r>
              <a:rPr lang="en-US" dirty="0" err="1" smtClean="0"/>
              <a:t>optimizasyonunu</a:t>
            </a:r>
            <a:r>
              <a:rPr lang="en-US" dirty="0" smtClean="0"/>
              <a:t> </a:t>
            </a:r>
            <a:r>
              <a:rPr lang="en-US" dirty="0" err="1" smtClean="0"/>
              <a:t>içermelidir</a:t>
            </a:r>
            <a:r>
              <a:rPr lang="en-US" dirty="0" smtClean="0"/>
              <a:t>. </a:t>
            </a:r>
            <a:r>
              <a:rPr lang="en-US" dirty="0" err="1" smtClean="0"/>
              <a:t>İskemi</a:t>
            </a:r>
            <a:r>
              <a:rPr lang="en-US" dirty="0" smtClean="0"/>
              <a:t> </a:t>
            </a:r>
            <a:r>
              <a:rPr lang="en-US" dirty="0" err="1" smtClean="0"/>
              <a:t>tetikleyici</a:t>
            </a:r>
            <a:r>
              <a:rPr lang="en-US" dirty="0" smtClean="0"/>
              <a:t> </a:t>
            </a:r>
            <a:r>
              <a:rPr lang="en-US" dirty="0" err="1" smtClean="0"/>
              <a:t>bir</a:t>
            </a:r>
            <a:r>
              <a:rPr lang="en-US" dirty="0" smtClean="0"/>
              <a:t> </a:t>
            </a:r>
            <a:r>
              <a:rPr lang="en-US" dirty="0" err="1" smtClean="0"/>
              <a:t>faktör</a:t>
            </a:r>
            <a:r>
              <a:rPr lang="en-US" dirty="0" smtClean="0"/>
              <a:t> </a:t>
            </a:r>
            <a:r>
              <a:rPr lang="en-US" dirty="0" err="1" smtClean="0"/>
              <a:t>olabilse</a:t>
            </a:r>
            <a:r>
              <a:rPr lang="en-US" dirty="0" smtClean="0"/>
              <a:t> de, </a:t>
            </a:r>
            <a:r>
              <a:rPr lang="en-US" dirty="0" err="1" smtClean="0"/>
              <a:t>revaskülarizasyonun</a:t>
            </a:r>
            <a:r>
              <a:rPr lang="en-US" dirty="0" smtClean="0"/>
              <a:t> </a:t>
            </a:r>
            <a:r>
              <a:rPr lang="en-US" dirty="0" err="1" smtClean="0"/>
              <a:t>ventriküler</a:t>
            </a:r>
            <a:r>
              <a:rPr lang="en-US" dirty="0" smtClean="0"/>
              <a:t> </a:t>
            </a:r>
            <a:r>
              <a:rPr lang="en-US" dirty="0" err="1" smtClean="0"/>
              <a:t>aritmi</a:t>
            </a:r>
            <a:r>
              <a:rPr lang="en-US" dirty="0" smtClean="0"/>
              <a:t> </a:t>
            </a:r>
            <a:r>
              <a:rPr lang="en-US" dirty="0" err="1" smtClean="0"/>
              <a:t>riskini</a:t>
            </a:r>
            <a:r>
              <a:rPr lang="en-US" dirty="0" smtClean="0"/>
              <a:t> </a:t>
            </a:r>
            <a:r>
              <a:rPr lang="en-US" dirty="0" err="1" smtClean="0"/>
              <a:t>azalttığı</a:t>
            </a:r>
            <a:r>
              <a:rPr lang="en-US" dirty="0" smtClean="0"/>
              <a:t> </a:t>
            </a:r>
            <a:r>
              <a:rPr lang="en-US" dirty="0" err="1" smtClean="0"/>
              <a:t>gösterilmemiştir</a:t>
            </a:r>
            <a:r>
              <a:rPr lang="en-US" dirty="0" smtClean="0"/>
              <a:t>. </a:t>
            </a:r>
            <a:r>
              <a:rPr lang="en-US" dirty="0" err="1" smtClean="0"/>
              <a:t>Amiodaron</a:t>
            </a:r>
            <a:r>
              <a:rPr lang="en-US" dirty="0" smtClean="0"/>
              <a:t>, </a:t>
            </a:r>
            <a:r>
              <a:rPr lang="en-US" dirty="0" err="1" smtClean="0"/>
              <a:t>ventriküler</a:t>
            </a:r>
            <a:r>
              <a:rPr lang="en-US" dirty="0" smtClean="0"/>
              <a:t> </a:t>
            </a:r>
            <a:r>
              <a:rPr lang="en-US" dirty="0" err="1" smtClean="0"/>
              <a:t>aritmilerin</a:t>
            </a:r>
            <a:r>
              <a:rPr lang="en-US" dirty="0" smtClean="0"/>
              <a:t> </a:t>
            </a:r>
            <a:r>
              <a:rPr lang="en-US" dirty="0" err="1" smtClean="0"/>
              <a:t>baskılanmasında</a:t>
            </a:r>
            <a:r>
              <a:rPr lang="en-US" dirty="0" smtClean="0"/>
              <a:t>  </a:t>
            </a:r>
            <a:r>
              <a:rPr lang="en-US" dirty="0" err="1" smtClean="0"/>
              <a:t>etkilidir</a:t>
            </a:r>
            <a:r>
              <a:rPr lang="en-US" dirty="0" smtClean="0"/>
              <a:t>. </a:t>
            </a:r>
            <a:r>
              <a:rPr lang="en-US" dirty="0" err="1" smtClean="0"/>
              <a:t>Ancak</a:t>
            </a:r>
            <a:r>
              <a:rPr lang="en-US" dirty="0" smtClean="0"/>
              <a:t>, </a:t>
            </a:r>
            <a:r>
              <a:rPr lang="en-US" b="1" dirty="0" err="1" smtClean="0"/>
              <a:t>ani</a:t>
            </a:r>
            <a:r>
              <a:rPr lang="en-US" b="1" dirty="0" smtClean="0"/>
              <a:t> </a:t>
            </a:r>
            <a:r>
              <a:rPr lang="en-US" b="1" dirty="0" err="1" smtClean="0"/>
              <a:t>kardiyak</a:t>
            </a:r>
            <a:r>
              <a:rPr lang="en-US" b="1" dirty="0" smtClean="0"/>
              <a:t> </a:t>
            </a:r>
            <a:r>
              <a:rPr lang="en-US" b="1" dirty="0" err="1" smtClean="0"/>
              <a:t>ölüm</a:t>
            </a:r>
            <a:r>
              <a:rPr lang="en-US" b="1" dirty="0" smtClean="0"/>
              <a:t> </a:t>
            </a:r>
            <a:r>
              <a:rPr lang="en-US" b="1" dirty="0" err="1" smtClean="0"/>
              <a:t>veya</a:t>
            </a:r>
            <a:r>
              <a:rPr lang="en-US" b="1" dirty="0" smtClean="0"/>
              <a:t> </a:t>
            </a:r>
            <a:r>
              <a:rPr lang="en-US" b="1" dirty="0" err="1" smtClean="0"/>
              <a:t>genel</a:t>
            </a:r>
            <a:r>
              <a:rPr lang="en-US" b="1" dirty="0" smtClean="0"/>
              <a:t> </a:t>
            </a:r>
            <a:r>
              <a:rPr lang="en-US" b="1" dirty="0" err="1" smtClean="0"/>
              <a:t>mortalite</a:t>
            </a:r>
            <a:r>
              <a:rPr lang="en-US" b="1" dirty="0" smtClean="0"/>
              <a:t> </a:t>
            </a:r>
            <a:r>
              <a:rPr lang="en-US" b="1" dirty="0" err="1" smtClean="0"/>
              <a:t>insidansını</a:t>
            </a:r>
            <a:r>
              <a:rPr lang="en-US" b="1" dirty="0" smtClean="0"/>
              <a:t> </a:t>
            </a:r>
            <a:r>
              <a:rPr lang="en-US" b="1" dirty="0" err="1" smtClean="0"/>
              <a:t>azaltmaz</a:t>
            </a:r>
            <a:r>
              <a:rPr lang="en-US" b="1" dirty="0" smtClean="0"/>
              <a:t>. </a:t>
            </a:r>
            <a:r>
              <a:rPr lang="en-US" dirty="0" err="1" smtClean="0"/>
              <a:t>Prematür</a:t>
            </a:r>
            <a:r>
              <a:rPr lang="en-US" dirty="0" smtClean="0"/>
              <a:t> </a:t>
            </a:r>
            <a:r>
              <a:rPr lang="en-US" dirty="0" err="1" smtClean="0"/>
              <a:t>ventriküler</a:t>
            </a:r>
            <a:r>
              <a:rPr lang="en-US" dirty="0" smtClean="0"/>
              <a:t> </a:t>
            </a:r>
            <a:r>
              <a:rPr lang="en-US" dirty="0" err="1" smtClean="0"/>
              <a:t>kasılma</a:t>
            </a:r>
            <a:r>
              <a:rPr lang="en-US" dirty="0" smtClean="0"/>
              <a:t> </a:t>
            </a:r>
            <a:r>
              <a:rPr lang="en-US" dirty="0" err="1" smtClean="0"/>
              <a:t>ile</a:t>
            </a:r>
            <a:r>
              <a:rPr lang="en-US" dirty="0" smtClean="0"/>
              <a:t> </a:t>
            </a:r>
            <a:r>
              <a:rPr lang="en-US" dirty="0" err="1" smtClean="0"/>
              <a:t>indüklenen</a:t>
            </a:r>
            <a:r>
              <a:rPr lang="en-US" dirty="0" smtClean="0"/>
              <a:t> </a:t>
            </a:r>
            <a:r>
              <a:rPr lang="en-US" dirty="0" err="1" smtClean="0"/>
              <a:t>KMP'si</a:t>
            </a:r>
            <a:r>
              <a:rPr lang="en-US" dirty="0" smtClean="0"/>
              <a:t> </a:t>
            </a:r>
            <a:r>
              <a:rPr lang="en-US" dirty="0" err="1" smtClean="0"/>
              <a:t>olan</a:t>
            </a:r>
            <a:r>
              <a:rPr lang="en-US" dirty="0" smtClean="0"/>
              <a:t> </a:t>
            </a:r>
            <a:r>
              <a:rPr lang="en-US" dirty="0" err="1" smtClean="0"/>
              <a:t>hastalarda</a:t>
            </a:r>
            <a:r>
              <a:rPr lang="en-US" dirty="0" smtClean="0"/>
              <a:t>, </a:t>
            </a:r>
            <a:r>
              <a:rPr lang="en-US" dirty="0" err="1" smtClean="0"/>
              <a:t>amiodaron</a:t>
            </a:r>
            <a:r>
              <a:rPr lang="en-US" dirty="0" smtClean="0"/>
              <a:t> </a:t>
            </a:r>
            <a:r>
              <a:rPr lang="en-US" dirty="0" err="1" smtClean="0"/>
              <a:t>uygulamasının</a:t>
            </a:r>
            <a:r>
              <a:rPr lang="en-US" dirty="0" smtClean="0"/>
              <a:t> </a:t>
            </a:r>
            <a:r>
              <a:rPr lang="en-US" dirty="0" err="1" smtClean="0"/>
              <a:t>tekrarlayan</a:t>
            </a:r>
            <a:r>
              <a:rPr lang="en-US" dirty="0" smtClean="0"/>
              <a:t> </a:t>
            </a:r>
            <a:r>
              <a:rPr lang="en-US" dirty="0" err="1" smtClean="0"/>
              <a:t>aritmileri</a:t>
            </a:r>
            <a:r>
              <a:rPr lang="en-US" dirty="0" smtClean="0"/>
              <a:t> </a:t>
            </a:r>
            <a:r>
              <a:rPr lang="en-US" dirty="0" err="1" smtClean="0"/>
              <a:t>azalttığı</a:t>
            </a:r>
            <a:r>
              <a:rPr lang="en-US" dirty="0" smtClean="0"/>
              <a:t> </a:t>
            </a:r>
            <a:r>
              <a:rPr lang="en-US" dirty="0" err="1" smtClean="0"/>
              <a:t>ve</a:t>
            </a:r>
            <a:r>
              <a:rPr lang="en-US" dirty="0" smtClean="0"/>
              <a:t> </a:t>
            </a:r>
            <a:r>
              <a:rPr lang="en-US" dirty="0" err="1" smtClean="0"/>
              <a:t>semptomları</a:t>
            </a:r>
            <a:r>
              <a:rPr lang="en-US" dirty="0" smtClean="0"/>
              <a:t> </a:t>
            </a:r>
            <a:r>
              <a:rPr lang="en-US" dirty="0" err="1" smtClean="0"/>
              <a:t>ve</a:t>
            </a:r>
            <a:r>
              <a:rPr lang="en-US" dirty="0" smtClean="0"/>
              <a:t> LV </a:t>
            </a:r>
            <a:r>
              <a:rPr lang="en-US" dirty="0" err="1" smtClean="0"/>
              <a:t>fonksiyonunu</a:t>
            </a:r>
            <a:r>
              <a:rPr lang="en-US" dirty="0" smtClean="0"/>
              <a:t> </a:t>
            </a:r>
            <a:r>
              <a:rPr lang="en-US" dirty="0" err="1" smtClean="0"/>
              <a:t>iyileştirdiği</a:t>
            </a:r>
            <a:r>
              <a:rPr lang="en-US" dirty="0" smtClean="0"/>
              <a:t> </a:t>
            </a:r>
            <a:r>
              <a:rPr lang="en-US" dirty="0" err="1" smtClean="0"/>
              <a:t>düşünülebilir</a:t>
            </a:r>
            <a:r>
              <a:rPr lang="en-US" dirty="0" smtClean="0"/>
              <a:t>, </a:t>
            </a:r>
            <a:r>
              <a:rPr lang="en-US" dirty="0" err="1" smtClean="0"/>
              <a:t>ancak</a:t>
            </a:r>
            <a:r>
              <a:rPr lang="en-US" dirty="0" smtClean="0"/>
              <a:t> </a:t>
            </a:r>
            <a:r>
              <a:rPr lang="en-US" dirty="0" err="1" smtClean="0"/>
              <a:t>yan</a:t>
            </a:r>
            <a:r>
              <a:rPr lang="en-US" dirty="0" smtClean="0"/>
              <a:t> </a:t>
            </a:r>
            <a:r>
              <a:rPr lang="en-US" dirty="0" err="1" smtClean="0"/>
              <a:t>etkileri</a:t>
            </a:r>
            <a:r>
              <a:rPr lang="en-US" dirty="0" smtClean="0"/>
              <a:t> de </a:t>
            </a:r>
            <a:r>
              <a:rPr lang="en-US" dirty="0" err="1" smtClean="0"/>
              <a:t>dikkate</a:t>
            </a:r>
            <a:r>
              <a:rPr lang="en-US" dirty="0" smtClean="0"/>
              <a:t> </a:t>
            </a:r>
            <a:r>
              <a:rPr lang="en-US" dirty="0" err="1" smtClean="0"/>
              <a:t>alınmalıdır</a:t>
            </a:r>
            <a:r>
              <a:rPr lang="en-US" dirty="0" smtClean="0"/>
              <a:t>. </a:t>
            </a:r>
            <a:r>
              <a:rPr lang="en-US" dirty="0" err="1" smtClean="0"/>
              <a:t>VPB'lerin</a:t>
            </a:r>
            <a:r>
              <a:rPr lang="en-US" dirty="0" smtClean="0"/>
              <a:t> </a:t>
            </a:r>
            <a:r>
              <a:rPr lang="en-US" dirty="0" err="1" smtClean="0"/>
              <a:t>radyofrekans</a:t>
            </a:r>
            <a:r>
              <a:rPr lang="en-US" dirty="0" smtClean="0"/>
              <a:t> </a:t>
            </a:r>
            <a:r>
              <a:rPr lang="en-US" dirty="0" err="1" smtClean="0"/>
              <a:t>ablasyonu</a:t>
            </a:r>
            <a:r>
              <a:rPr lang="en-US" dirty="0" smtClean="0"/>
              <a:t>, </a:t>
            </a:r>
            <a:r>
              <a:rPr lang="en-US" dirty="0" err="1" smtClean="0"/>
              <a:t>VPB'ler</a:t>
            </a:r>
            <a:r>
              <a:rPr lang="en-US" dirty="0" smtClean="0"/>
              <a:t> LV </a:t>
            </a:r>
            <a:r>
              <a:rPr lang="en-US" dirty="0" err="1" smtClean="0"/>
              <a:t>işlev</a:t>
            </a:r>
            <a:r>
              <a:rPr lang="en-US" dirty="0" smtClean="0"/>
              <a:t> </a:t>
            </a:r>
            <a:r>
              <a:rPr lang="en-US" dirty="0" err="1" smtClean="0"/>
              <a:t>bozukluğuna</a:t>
            </a:r>
            <a:r>
              <a:rPr lang="en-US" dirty="0" smtClean="0"/>
              <a:t> </a:t>
            </a:r>
            <a:r>
              <a:rPr lang="en-US" dirty="0" err="1" smtClean="0"/>
              <a:t>katkıda</a:t>
            </a:r>
            <a:r>
              <a:rPr lang="en-US" dirty="0" smtClean="0"/>
              <a:t> </a:t>
            </a:r>
            <a:r>
              <a:rPr lang="en-US" dirty="0" err="1" smtClean="0"/>
              <a:t>bulunduğunda</a:t>
            </a:r>
            <a:r>
              <a:rPr lang="en-US" dirty="0" smtClean="0"/>
              <a:t>, </a:t>
            </a:r>
            <a:r>
              <a:rPr lang="en-US" dirty="0" err="1" smtClean="0"/>
              <a:t>taşikardiyomiyopatili</a:t>
            </a:r>
            <a:r>
              <a:rPr lang="en-US" dirty="0" smtClean="0"/>
              <a:t> </a:t>
            </a:r>
            <a:r>
              <a:rPr lang="en-US" dirty="0" err="1" smtClean="0"/>
              <a:t>hastalarda</a:t>
            </a:r>
            <a:r>
              <a:rPr lang="en-US" dirty="0" smtClean="0"/>
              <a:t> LV </a:t>
            </a:r>
            <a:r>
              <a:rPr lang="en-US" dirty="0" err="1" smtClean="0"/>
              <a:t>işlevini</a:t>
            </a:r>
            <a:r>
              <a:rPr lang="en-US" dirty="0" smtClean="0"/>
              <a:t> </a:t>
            </a:r>
            <a:r>
              <a:rPr lang="en-US" dirty="0" err="1" smtClean="0"/>
              <a:t>ve</a:t>
            </a:r>
            <a:r>
              <a:rPr lang="en-US" dirty="0" smtClean="0"/>
              <a:t> </a:t>
            </a:r>
            <a:r>
              <a:rPr lang="en-US" dirty="0" err="1" smtClean="0"/>
              <a:t>muhtemelen</a:t>
            </a:r>
            <a:r>
              <a:rPr lang="en-US" dirty="0" smtClean="0"/>
              <a:t> </a:t>
            </a:r>
            <a:r>
              <a:rPr lang="en-US" dirty="0" err="1" smtClean="0"/>
              <a:t>sonuçları</a:t>
            </a:r>
            <a:r>
              <a:rPr lang="en-US" dirty="0" smtClean="0"/>
              <a:t> </a:t>
            </a:r>
            <a:r>
              <a:rPr lang="en-US" dirty="0" err="1" smtClean="0"/>
              <a:t>iyileştirebilir</a:t>
            </a:r>
            <a:r>
              <a:rPr lang="en-US" dirty="0" smtClean="0"/>
              <a:t>. </a:t>
            </a:r>
            <a:r>
              <a:rPr lang="en-US" dirty="0" err="1" smtClean="0"/>
              <a:t>Temel</a:t>
            </a:r>
            <a:r>
              <a:rPr lang="en-US" dirty="0" smtClean="0"/>
              <a:t> PVC </a:t>
            </a:r>
            <a:r>
              <a:rPr lang="en-US" dirty="0" err="1" smtClean="0"/>
              <a:t>yükünde</a:t>
            </a:r>
            <a:r>
              <a:rPr lang="en-US" dirty="0" smtClean="0"/>
              <a:t> </a:t>
            </a:r>
            <a:r>
              <a:rPr lang="en-US" dirty="0" err="1" smtClean="0"/>
              <a:t>sürekli</a:t>
            </a:r>
            <a:r>
              <a:rPr lang="en-US" dirty="0" smtClean="0"/>
              <a:t> </a:t>
            </a:r>
            <a:r>
              <a:rPr lang="en-US" dirty="0" err="1" smtClean="0"/>
              <a:t>bir</a:t>
            </a:r>
            <a:r>
              <a:rPr lang="en-US" dirty="0" smtClean="0"/>
              <a:t> </a:t>
            </a:r>
            <a:r>
              <a:rPr lang="en-US" dirty="0" err="1" smtClean="0"/>
              <a:t>azalma</a:t>
            </a:r>
            <a:r>
              <a:rPr lang="en-US" dirty="0" smtClean="0"/>
              <a:t>, </a:t>
            </a:r>
            <a:r>
              <a:rPr lang="en-US" dirty="0" err="1" smtClean="0"/>
              <a:t>daha</a:t>
            </a:r>
            <a:r>
              <a:rPr lang="en-US" dirty="0" smtClean="0"/>
              <a:t> </a:t>
            </a:r>
            <a:r>
              <a:rPr lang="en-US" dirty="0" err="1" smtClean="0"/>
              <a:t>düşük</a:t>
            </a:r>
            <a:r>
              <a:rPr lang="en-US" dirty="0" smtClean="0"/>
              <a:t> </a:t>
            </a:r>
            <a:r>
              <a:rPr lang="en-US" dirty="0" err="1" smtClean="0"/>
              <a:t>kardiyak</a:t>
            </a:r>
            <a:r>
              <a:rPr lang="en-US" dirty="0" smtClean="0"/>
              <a:t> </a:t>
            </a:r>
            <a:r>
              <a:rPr lang="en-US" dirty="0" err="1" smtClean="0"/>
              <a:t>mortalite</a:t>
            </a:r>
            <a:r>
              <a:rPr lang="en-US" dirty="0" smtClean="0"/>
              <a:t>, </a:t>
            </a:r>
            <a:r>
              <a:rPr lang="en-US" dirty="0" err="1" smtClean="0"/>
              <a:t>kardiyak</a:t>
            </a:r>
            <a:r>
              <a:rPr lang="en-US" dirty="0" smtClean="0"/>
              <a:t> </a:t>
            </a:r>
            <a:r>
              <a:rPr lang="en-US" dirty="0" err="1" smtClean="0"/>
              <a:t>transplantasyon</a:t>
            </a:r>
            <a:r>
              <a:rPr lang="en-US" dirty="0" smtClean="0"/>
              <a:t> </a:t>
            </a:r>
            <a:r>
              <a:rPr lang="en-US" dirty="0" err="1" smtClean="0"/>
              <a:t>veya</a:t>
            </a:r>
            <a:r>
              <a:rPr lang="en-US" dirty="0" smtClean="0"/>
              <a:t> </a:t>
            </a:r>
            <a:r>
              <a:rPr lang="en-US" dirty="0" err="1" smtClean="0"/>
              <a:t>takip</a:t>
            </a:r>
            <a:r>
              <a:rPr lang="en-US" dirty="0" smtClean="0"/>
              <a:t> </a:t>
            </a:r>
            <a:r>
              <a:rPr lang="en-US" dirty="0" err="1" smtClean="0"/>
              <a:t>sırasında</a:t>
            </a:r>
            <a:r>
              <a:rPr lang="en-US" dirty="0" smtClean="0"/>
              <a:t> KY </a:t>
            </a:r>
            <a:r>
              <a:rPr lang="en-US" dirty="0" err="1" smtClean="0"/>
              <a:t>nedeniyle</a:t>
            </a:r>
            <a:r>
              <a:rPr lang="en-US" dirty="0" smtClean="0"/>
              <a:t> </a:t>
            </a:r>
            <a:r>
              <a:rPr lang="en-US" dirty="0" err="1" smtClean="0"/>
              <a:t>hastaneye</a:t>
            </a:r>
            <a:r>
              <a:rPr lang="en-US" dirty="0" smtClean="0"/>
              <a:t> </a:t>
            </a:r>
            <a:r>
              <a:rPr lang="en-US" dirty="0" err="1" smtClean="0"/>
              <a:t>yatış</a:t>
            </a:r>
            <a:r>
              <a:rPr lang="en-US" dirty="0" smtClean="0"/>
              <a:t> </a:t>
            </a:r>
            <a:r>
              <a:rPr lang="en-US" dirty="0" err="1" smtClean="0"/>
              <a:t>riski</a:t>
            </a:r>
            <a:r>
              <a:rPr lang="en-US" dirty="0" smtClean="0"/>
              <a:t> </a:t>
            </a:r>
            <a:r>
              <a:rPr lang="en-US" dirty="0" err="1" smtClean="0"/>
              <a:t>ile</a:t>
            </a:r>
            <a:r>
              <a:rPr lang="en-US" dirty="0" smtClean="0"/>
              <a:t> </a:t>
            </a:r>
            <a:r>
              <a:rPr lang="en-US" dirty="0" err="1" smtClean="0"/>
              <a:t>ilişkilendirilmiştir</a:t>
            </a:r>
            <a:r>
              <a:rPr lang="en-US" dirty="0" smtClean="0"/>
              <a:t>.</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4</a:t>
            </a:fld>
            <a:endParaRPr lang="tr-TR" sz="1400" b="0" strike="noStrike" spc="-1">
              <a:latin typeface="Times New Roman"/>
            </a:endParaRPr>
          </a:p>
        </p:txBody>
      </p:sp>
    </p:spTree>
    <p:extLst>
      <p:ext uri="{BB962C8B-B14F-4D97-AF65-F5344CB8AC3E}">
        <p14:creationId xmlns:p14="http://schemas.microsoft.com/office/powerpoint/2010/main" val="400570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5</a:t>
            </a:fld>
            <a:endParaRPr lang="tr-TR" sz="1400" b="0" strike="noStrike" spc="-1">
              <a:latin typeface="Times New Roman"/>
            </a:endParaRPr>
          </a:p>
        </p:txBody>
      </p:sp>
    </p:spTree>
    <p:extLst>
      <p:ext uri="{BB962C8B-B14F-4D97-AF65-F5344CB8AC3E}">
        <p14:creationId xmlns:p14="http://schemas.microsoft.com/office/powerpoint/2010/main" val="112739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en-US" dirty="0" smtClean="0"/>
              <a:t>DEFKY</a:t>
            </a:r>
            <a:r>
              <a:rPr lang="tr-TR" dirty="0" smtClean="0"/>
              <a:t>'</a:t>
            </a:r>
            <a:r>
              <a:rPr lang="tr-TR" dirty="0" err="1" smtClean="0"/>
              <a:t>li</a:t>
            </a:r>
            <a:r>
              <a:rPr lang="tr-TR" dirty="0" smtClean="0"/>
              <a:t> hastalarda </a:t>
            </a:r>
            <a:r>
              <a:rPr lang="tr-TR" dirty="0" err="1" smtClean="0"/>
              <a:t>mortaliteyi</a:t>
            </a:r>
            <a:r>
              <a:rPr lang="en-US" dirty="0" smtClean="0"/>
              <a:t> </a:t>
            </a:r>
            <a:r>
              <a:rPr lang="tr-TR" dirty="0" smtClean="0"/>
              <a:t>(ya tüm nedenlere bağlı ya da CV)  azaltmak için Sınıf I </a:t>
            </a:r>
            <a:r>
              <a:rPr lang="tr-TR" dirty="0" err="1" smtClean="0"/>
              <a:t>endikasyonl</a:t>
            </a:r>
            <a:r>
              <a:rPr lang="en-US" dirty="0" smtClean="0"/>
              <a:t>a</a:t>
            </a:r>
            <a:r>
              <a:rPr lang="en-US" baseline="0" dirty="0" smtClean="0"/>
              <a:t> </a:t>
            </a:r>
            <a:r>
              <a:rPr lang="tr-TR" baseline="0" dirty="0" smtClean="0"/>
              <a:t>ö</a:t>
            </a:r>
            <a:r>
              <a:rPr lang="en-US" baseline="0" dirty="0" err="1" smtClean="0"/>
              <a:t>nerilen</a:t>
            </a:r>
            <a:r>
              <a:rPr lang="tr-TR" dirty="0" smtClean="0"/>
              <a:t> </a:t>
            </a:r>
            <a:r>
              <a:rPr lang="en-US" dirty="0" err="1" smtClean="0"/>
              <a:t>medikal</a:t>
            </a:r>
            <a:r>
              <a:rPr lang="en-US" dirty="0" smtClean="0"/>
              <a:t> (</a:t>
            </a:r>
            <a:r>
              <a:rPr lang="tr-TR" dirty="0" smtClean="0"/>
              <a:t>ilaçlar</a:t>
            </a:r>
            <a:r>
              <a:rPr lang="en-US" dirty="0" smtClean="0"/>
              <a:t>la</a:t>
            </a:r>
            <a:r>
              <a:rPr lang="en-US" baseline="0" dirty="0" smtClean="0"/>
              <a:t>) </a:t>
            </a:r>
            <a:r>
              <a:rPr lang="tr-TR" dirty="0" smtClean="0"/>
              <a:t>tedavi stratejisi için </a:t>
            </a:r>
            <a:r>
              <a:rPr lang="tr-TR" dirty="0" err="1" smtClean="0"/>
              <a:t>algoritm</a:t>
            </a:r>
            <a:r>
              <a:rPr lang="en-US" dirty="0" smtClean="0"/>
              <a:t>a.</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6</a:t>
            </a:fld>
            <a:endParaRPr lang="tr-TR" sz="1400" b="0" strike="noStrike" spc="-1">
              <a:latin typeface="Times New Roman"/>
            </a:endParaRPr>
          </a:p>
        </p:txBody>
      </p:sp>
    </p:spTree>
    <p:extLst>
      <p:ext uri="{BB962C8B-B14F-4D97-AF65-F5344CB8AC3E}">
        <p14:creationId xmlns:p14="http://schemas.microsoft.com/office/powerpoint/2010/main" val="282091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tr-TR" dirty="0" smtClean="0"/>
              <a:t>Uygun şekilde seçilmiş bireylerde </a:t>
            </a:r>
            <a:r>
              <a:rPr lang="en-US" dirty="0" smtClean="0"/>
              <a:t>K</a:t>
            </a:r>
            <a:r>
              <a:rPr lang="tr-TR" dirty="0" smtClean="0"/>
              <a:t>RT, </a:t>
            </a:r>
            <a:r>
              <a:rPr lang="tr-TR" dirty="0" err="1" smtClean="0"/>
              <a:t>morbidite</a:t>
            </a:r>
            <a:r>
              <a:rPr lang="tr-TR" dirty="0" smtClean="0"/>
              <a:t> ve </a:t>
            </a:r>
            <a:r>
              <a:rPr lang="tr-TR" dirty="0" err="1" smtClean="0"/>
              <a:t>mortaliteyi</a:t>
            </a:r>
            <a:r>
              <a:rPr lang="tr-TR" dirty="0" smtClean="0"/>
              <a:t> azaltır. Ayrıca, </a:t>
            </a:r>
            <a:r>
              <a:rPr lang="en-US" dirty="0" smtClean="0"/>
              <a:t>K</a:t>
            </a:r>
            <a:r>
              <a:rPr lang="tr-TR" dirty="0" smtClean="0"/>
              <a:t>RT kardiyak fonksiyon</a:t>
            </a:r>
            <a:r>
              <a:rPr lang="en-US" dirty="0" smtClean="0"/>
              <a:t>lar</a:t>
            </a:r>
            <a:r>
              <a:rPr lang="tr-TR" dirty="0" smtClean="0"/>
              <a:t>ı  ve hayat kal</a:t>
            </a:r>
            <a:r>
              <a:rPr lang="en-US" dirty="0" err="1" smtClean="0"/>
              <a:t>itesini</a:t>
            </a:r>
            <a:r>
              <a:rPr lang="tr-TR" dirty="0" smtClean="0"/>
              <a:t> iyileştirir.</a:t>
            </a:r>
            <a:r>
              <a:rPr lang="en-US" dirty="0" smtClean="0"/>
              <a:t> </a:t>
            </a:r>
            <a:r>
              <a:rPr lang="en-US" dirty="0" err="1" smtClean="0"/>
              <a:t>Ters</a:t>
            </a:r>
            <a:r>
              <a:rPr lang="en-US" dirty="0" smtClean="0"/>
              <a:t> remodeling, </a:t>
            </a:r>
            <a:r>
              <a:rPr lang="en-US" dirty="0" err="1" smtClean="0"/>
              <a:t>CRT'nin</a:t>
            </a:r>
            <a:r>
              <a:rPr lang="en-US" dirty="0" smtClean="0"/>
              <a:t> </a:t>
            </a:r>
            <a:r>
              <a:rPr lang="en-US" dirty="0" err="1" smtClean="0"/>
              <a:t>en</a:t>
            </a:r>
            <a:r>
              <a:rPr lang="en-US" dirty="0" smtClean="0"/>
              <a:t> </a:t>
            </a:r>
            <a:r>
              <a:rPr lang="en-US" dirty="0" err="1" smtClean="0"/>
              <a:t>önemli</a:t>
            </a:r>
            <a:r>
              <a:rPr lang="en-US" dirty="0" smtClean="0"/>
              <a:t> </a:t>
            </a:r>
            <a:r>
              <a:rPr lang="en-US" dirty="0" err="1" smtClean="0"/>
              <a:t>etki</a:t>
            </a:r>
            <a:r>
              <a:rPr lang="en-US" dirty="0" smtClean="0"/>
              <a:t> </a:t>
            </a:r>
            <a:r>
              <a:rPr lang="en-US" dirty="0" err="1" smtClean="0"/>
              <a:t>mekanizmalarından</a:t>
            </a:r>
            <a:r>
              <a:rPr lang="en-US" dirty="0" smtClean="0"/>
              <a:t> </a:t>
            </a:r>
            <a:r>
              <a:rPr lang="en-US" dirty="0" err="1" smtClean="0"/>
              <a:t>biridir</a:t>
            </a:r>
            <a:r>
              <a:rPr lang="en-US" dirty="0" smtClean="0"/>
              <a:t>. Echo-CRT </a:t>
            </a:r>
            <a:r>
              <a:rPr lang="en-US" dirty="0" err="1" smtClean="0"/>
              <a:t>çalışması</a:t>
            </a:r>
            <a:r>
              <a:rPr lang="en-US" dirty="0" smtClean="0"/>
              <a:t> </a:t>
            </a:r>
            <a:r>
              <a:rPr lang="en-US" dirty="0" err="1" smtClean="0"/>
              <a:t>ve</a:t>
            </a:r>
            <a:r>
              <a:rPr lang="en-US" dirty="0" smtClean="0"/>
              <a:t> </a:t>
            </a:r>
            <a:r>
              <a:rPr lang="en-US" dirty="0" err="1" smtClean="0"/>
              <a:t>bir</a:t>
            </a:r>
            <a:r>
              <a:rPr lang="en-US" dirty="0" smtClean="0"/>
              <a:t> IPD meta-</a:t>
            </a:r>
            <a:r>
              <a:rPr lang="en-US" dirty="0" err="1" smtClean="0"/>
              <a:t>analizi</a:t>
            </a:r>
            <a:r>
              <a:rPr lang="en-US" dirty="0" smtClean="0"/>
              <a:t>, QRS </a:t>
            </a:r>
            <a:r>
              <a:rPr lang="en-US" dirty="0" err="1" smtClean="0"/>
              <a:t>süresi</a:t>
            </a:r>
            <a:r>
              <a:rPr lang="en-US" dirty="0" smtClean="0"/>
              <a:t> &lt;</a:t>
            </a:r>
            <a:r>
              <a:rPr lang="tr-TR" dirty="0" smtClean="0"/>
              <a:t> </a:t>
            </a:r>
            <a:r>
              <a:rPr lang="en-US" dirty="0" smtClean="0"/>
              <a:t>130 </a:t>
            </a:r>
            <a:r>
              <a:rPr lang="en-US" dirty="0" err="1" smtClean="0"/>
              <a:t>ms</a:t>
            </a:r>
            <a:r>
              <a:rPr lang="en-US" dirty="0" smtClean="0"/>
              <a:t> </a:t>
            </a:r>
            <a:r>
              <a:rPr lang="en-US" dirty="0" err="1" smtClean="0"/>
              <a:t>olduğunda</a:t>
            </a:r>
            <a:r>
              <a:rPr lang="en-US" dirty="0" smtClean="0"/>
              <a:t> CRT</a:t>
            </a:r>
            <a:r>
              <a:rPr lang="en-US" baseline="0" dirty="0" smtClean="0"/>
              <a:t> </a:t>
            </a:r>
            <a:r>
              <a:rPr lang="en-US" baseline="0" dirty="0" err="1" smtClean="0"/>
              <a:t>nin</a:t>
            </a:r>
            <a:r>
              <a:rPr lang="en-US" baseline="0" dirty="0" smtClean="0"/>
              <a:t> </a:t>
            </a:r>
            <a:r>
              <a:rPr lang="en-US" baseline="0" dirty="0" err="1" smtClean="0"/>
              <a:t>zararl</a:t>
            </a:r>
            <a:r>
              <a:rPr lang="tr-TR" baseline="0" dirty="0" smtClean="0"/>
              <a:t>ı</a:t>
            </a:r>
            <a:r>
              <a:rPr lang="en-US" baseline="0" dirty="0" smtClean="0"/>
              <a:t> </a:t>
            </a:r>
            <a:r>
              <a:rPr lang="en-US" baseline="0" dirty="0" err="1" smtClean="0"/>
              <a:t>oldu</a:t>
            </a:r>
            <a:r>
              <a:rPr lang="tr-TR" baseline="0" dirty="0" smtClean="0"/>
              <a:t>ğ</a:t>
            </a:r>
            <a:r>
              <a:rPr lang="en-US" baseline="0" dirty="0" err="1" smtClean="0"/>
              <a:t>unu</a:t>
            </a:r>
            <a:r>
              <a:rPr lang="en-US" baseline="0" dirty="0" smtClean="0"/>
              <a:t> g</a:t>
            </a:r>
            <a:r>
              <a:rPr lang="tr-TR" baseline="0" dirty="0" smtClean="0"/>
              <a:t>ö</a:t>
            </a:r>
            <a:r>
              <a:rPr lang="en-US" baseline="0" dirty="0" err="1" smtClean="0"/>
              <a:t>sterdi</a:t>
            </a:r>
            <a:r>
              <a:rPr lang="en-US" baseline="0" dirty="0" smtClean="0"/>
              <a:t> </a:t>
            </a:r>
            <a:r>
              <a:rPr lang="en-US" baseline="0" dirty="0" err="1" smtClean="0"/>
              <a:t>ve</a:t>
            </a:r>
            <a:r>
              <a:rPr lang="en-US" baseline="0" dirty="0" smtClean="0"/>
              <a:t> </a:t>
            </a:r>
            <a:r>
              <a:rPr lang="en-US" dirty="0" err="1" smtClean="0"/>
              <a:t>bu</a:t>
            </a:r>
            <a:r>
              <a:rPr lang="en-US" dirty="0" smtClean="0"/>
              <a:t> </a:t>
            </a:r>
            <a:r>
              <a:rPr lang="en-US" dirty="0" err="1" smtClean="0"/>
              <a:t>nedenle</a:t>
            </a:r>
            <a:r>
              <a:rPr lang="en-US" dirty="0" smtClean="0"/>
              <a:t> QRS </a:t>
            </a:r>
            <a:r>
              <a:rPr lang="en-US" dirty="0" err="1" smtClean="0"/>
              <a:t>süresi</a:t>
            </a:r>
            <a:r>
              <a:rPr lang="en-US" dirty="0" smtClean="0"/>
              <a:t> &lt;130 </a:t>
            </a:r>
            <a:r>
              <a:rPr lang="en-US" dirty="0" err="1" smtClean="0"/>
              <a:t>ms</a:t>
            </a:r>
            <a:r>
              <a:rPr lang="en-US" dirty="0" smtClean="0"/>
              <a:t> </a:t>
            </a:r>
            <a:r>
              <a:rPr lang="en-US" dirty="0" err="1" smtClean="0"/>
              <a:t>olduğunda</a:t>
            </a:r>
            <a:r>
              <a:rPr lang="en-US" dirty="0" smtClean="0"/>
              <a:t> CRT </a:t>
            </a:r>
            <a:r>
              <a:rPr lang="en-US" dirty="0" err="1" smtClean="0"/>
              <a:t>implantasyonu</a:t>
            </a:r>
            <a:r>
              <a:rPr lang="en-US" dirty="0" smtClean="0"/>
              <a:t> </a:t>
            </a:r>
            <a:r>
              <a:rPr lang="en-US" dirty="0" err="1" smtClean="0"/>
              <a:t>önerilmez</a:t>
            </a:r>
            <a:r>
              <a:rPr lang="en-US" dirty="0" smtClean="0"/>
              <a:t>.</a:t>
            </a:r>
          </a:p>
          <a:p>
            <a:endParaRPr lang="en-US" baseline="0" dirty="0" smtClean="0"/>
          </a:p>
          <a:p>
            <a:r>
              <a:rPr lang="tr-TR" dirty="0" smtClean="0"/>
              <a:t>Çoğu </a:t>
            </a:r>
            <a:r>
              <a:rPr lang="en-US" dirty="0" smtClean="0"/>
              <a:t>K</a:t>
            </a:r>
            <a:r>
              <a:rPr lang="tr-TR" dirty="0" smtClean="0"/>
              <a:t>RT çalışması</a:t>
            </a:r>
            <a:r>
              <a:rPr lang="en-US" dirty="0" err="1" smtClean="0"/>
              <a:t>na</a:t>
            </a:r>
            <a:r>
              <a:rPr lang="tr-TR" dirty="0" smtClean="0"/>
              <a:t>, </a:t>
            </a:r>
            <a:r>
              <a:rPr lang="tr-TR" dirty="0" err="1" smtClean="0"/>
              <a:t>EF'nin</a:t>
            </a:r>
            <a:r>
              <a:rPr lang="tr-TR" dirty="0" smtClean="0"/>
              <a:t> ≤</a:t>
            </a:r>
            <a:r>
              <a:rPr lang="en-US" dirty="0" smtClean="0"/>
              <a:t> </a:t>
            </a:r>
            <a:r>
              <a:rPr lang="tr-TR" dirty="0" smtClean="0"/>
              <a:t>%35 ol</a:t>
            </a:r>
            <a:r>
              <a:rPr lang="en-US" dirty="0" smtClean="0"/>
              <a:t>an</a:t>
            </a:r>
            <a:r>
              <a:rPr lang="en-US" baseline="0" dirty="0" smtClean="0"/>
              <a:t> </a:t>
            </a:r>
            <a:r>
              <a:rPr lang="en-US" baseline="0" dirty="0" err="1" smtClean="0"/>
              <a:t>hastalar</a:t>
            </a:r>
            <a:r>
              <a:rPr lang="en-US" baseline="0" dirty="0" smtClean="0"/>
              <a:t> al</a:t>
            </a:r>
            <a:r>
              <a:rPr lang="tr-TR" baseline="0" dirty="0" smtClean="0"/>
              <a:t>ı</a:t>
            </a:r>
            <a:r>
              <a:rPr lang="en-US" baseline="0" dirty="0" smtClean="0"/>
              <a:t>nm</a:t>
            </a:r>
            <a:r>
              <a:rPr lang="tr-TR" baseline="0" dirty="0" err="1" smtClean="0"/>
              <a:t>ış</a:t>
            </a:r>
            <a:r>
              <a:rPr lang="en-US" baseline="0" dirty="0" smtClean="0"/>
              <a:t>, </a:t>
            </a:r>
            <a:r>
              <a:rPr lang="tr-TR" dirty="0" smtClean="0"/>
              <a:t>ancak RAFT ve MADIT-CRT EF ≤ 30%</a:t>
            </a:r>
            <a:r>
              <a:rPr lang="en-US" dirty="0" smtClean="0"/>
              <a:t>,</a:t>
            </a:r>
            <a:r>
              <a:rPr lang="tr-TR" baseline="0" dirty="0" smtClean="0"/>
              <a:t> </a:t>
            </a:r>
            <a:r>
              <a:rPr lang="tr-TR" dirty="0" smtClean="0"/>
              <a:t>REVERSE ≤</a:t>
            </a:r>
            <a:r>
              <a:rPr lang="en-US" baseline="0" dirty="0" smtClean="0"/>
              <a:t> </a:t>
            </a:r>
            <a:r>
              <a:rPr lang="tr-TR" dirty="0" smtClean="0"/>
              <a:t>%40</a:t>
            </a:r>
            <a:r>
              <a:rPr lang="en-US" dirty="0" smtClean="0"/>
              <a:t>, </a:t>
            </a:r>
            <a:r>
              <a:rPr lang="tr-TR" dirty="0" smtClean="0"/>
              <a:t>BLOCK-HF ≤</a:t>
            </a:r>
            <a:r>
              <a:rPr lang="en-US" dirty="0" smtClean="0"/>
              <a:t> </a:t>
            </a:r>
            <a:r>
              <a:rPr lang="tr-TR" dirty="0" smtClean="0"/>
              <a:t>%50</a:t>
            </a:r>
            <a:r>
              <a:rPr lang="en-US" dirty="0" smtClean="0"/>
              <a:t> </a:t>
            </a:r>
            <a:r>
              <a:rPr lang="tr-TR" dirty="0" smtClean="0"/>
              <a:t>ol</a:t>
            </a:r>
            <a:r>
              <a:rPr lang="en-US" dirty="0" smtClean="0"/>
              <a:t>an</a:t>
            </a:r>
            <a:r>
              <a:rPr lang="en-US" baseline="0" dirty="0" smtClean="0"/>
              <a:t> </a:t>
            </a:r>
            <a:r>
              <a:rPr lang="en-US" baseline="0" dirty="0" err="1" smtClean="0"/>
              <a:t>hastalar</a:t>
            </a:r>
            <a:r>
              <a:rPr lang="en-US" baseline="0" dirty="0" smtClean="0"/>
              <a:t> al</a:t>
            </a:r>
            <a:r>
              <a:rPr lang="tr-TR" baseline="0" dirty="0" smtClean="0"/>
              <a:t>ı</a:t>
            </a:r>
            <a:r>
              <a:rPr lang="en-US" baseline="0" dirty="0" smtClean="0"/>
              <a:t>nm</a:t>
            </a:r>
            <a:r>
              <a:rPr lang="tr-TR" baseline="0" dirty="0" err="1" smtClean="0"/>
              <a:t>ış</a:t>
            </a:r>
            <a:r>
              <a:rPr lang="en-US" baseline="0" dirty="0" smtClean="0"/>
              <a:t>. </a:t>
            </a:r>
            <a:r>
              <a:rPr lang="en-US" dirty="0" smtClean="0"/>
              <a:t>K</a:t>
            </a:r>
            <a:r>
              <a:rPr lang="tr-TR" dirty="0" smtClean="0"/>
              <a:t>RT çalışma</a:t>
            </a:r>
            <a:r>
              <a:rPr lang="en-US" dirty="0" smtClean="0"/>
              <a:t>lar</a:t>
            </a:r>
            <a:r>
              <a:rPr lang="tr-TR" dirty="0" smtClean="0"/>
              <a:t>ı</a:t>
            </a:r>
            <a:r>
              <a:rPr lang="en-US" dirty="0" err="1" smtClean="0"/>
              <a:t>nda</a:t>
            </a:r>
            <a:r>
              <a:rPr lang="tr-TR" dirty="0" smtClean="0"/>
              <a:t>, </a:t>
            </a:r>
            <a:r>
              <a:rPr lang="tr-TR" dirty="0" err="1" smtClean="0"/>
              <a:t>EF'si</a:t>
            </a:r>
            <a:r>
              <a:rPr lang="tr-TR" dirty="0" smtClean="0"/>
              <a:t> %35-40 olan nispeten az sayıda hasta </a:t>
            </a:r>
            <a:r>
              <a:rPr lang="tr-TR" dirty="0" err="1" smtClean="0"/>
              <a:t>randomize</a:t>
            </a:r>
            <a:r>
              <a:rPr lang="tr-TR" dirty="0" smtClean="0"/>
              <a:t> edilmiştir, ancak bir IPD meta-analizi bu grupta </a:t>
            </a:r>
            <a:r>
              <a:rPr lang="tr-TR" dirty="0" err="1" smtClean="0"/>
              <a:t>CRT'nin</a:t>
            </a:r>
            <a:r>
              <a:rPr lang="tr-TR" dirty="0" smtClean="0"/>
              <a:t> etkisinde azalma olmadığını göstermektedir.</a:t>
            </a:r>
            <a:endParaRPr lang="en-US" dirty="0" smtClean="0"/>
          </a:p>
          <a:p>
            <a:endParaRPr lang="en-US" dirty="0" smtClean="0"/>
          </a:p>
          <a:p>
            <a:r>
              <a:rPr lang="tr-TR" dirty="0" smtClean="0"/>
              <a:t>CARE-HF ve COMPANION çalışmaları, </a:t>
            </a:r>
            <a:r>
              <a:rPr lang="tr-TR" dirty="0" err="1" smtClean="0"/>
              <a:t>CRT'nin</a:t>
            </a:r>
            <a:r>
              <a:rPr lang="tr-TR" dirty="0" smtClean="0"/>
              <a:t> etkisini medikal tedaviyle karşılaştırırken, CRT çalışmalarının çoğu CRT-D ile </a:t>
            </a:r>
            <a:r>
              <a:rPr lang="tr-TR" dirty="0" err="1" smtClean="0"/>
              <a:t>ICD'yi</a:t>
            </a:r>
            <a:r>
              <a:rPr lang="tr-TR" dirty="0" smtClean="0"/>
              <a:t> karşılaştırdı ve birkaçı da CRT-P'yi yedek </a:t>
            </a:r>
            <a:r>
              <a:rPr lang="tr-TR" dirty="0" err="1" smtClean="0"/>
              <a:t>pacing</a:t>
            </a:r>
            <a:r>
              <a:rPr lang="tr-TR" dirty="0" smtClean="0"/>
              <a:t> ile karşılaştırdı. Ölümcül </a:t>
            </a:r>
            <a:r>
              <a:rPr lang="tr-TR" dirty="0" err="1" smtClean="0"/>
              <a:t>bradikardinin</a:t>
            </a:r>
            <a:r>
              <a:rPr lang="tr-TR" dirty="0" smtClean="0"/>
              <a:t> önlenmesi, tüm </a:t>
            </a:r>
            <a:r>
              <a:rPr lang="tr-TR" dirty="0" err="1" smtClean="0"/>
              <a:t>pacing</a:t>
            </a:r>
            <a:r>
              <a:rPr lang="tr-TR" dirty="0" smtClean="0"/>
              <a:t> cihazlarının paylaştığı önemli bir fayda mekanizması olabilir.</a:t>
            </a:r>
            <a:endParaRPr lang="en-US" dirty="0" smtClean="0"/>
          </a:p>
          <a:p>
            <a:endParaRPr lang="en-US" dirty="0" smtClean="0"/>
          </a:p>
          <a:p>
            <a:r>
              <a:rPr lang="tr-TR" dirty="0" err="1" smtClean="0"/>
              <a:t>İskemik</a:t>
            </a:r>
            <a:r>
              <a:rPr lang="tr-TR" dirty="0" smtClean="0"/>
              <a:t> bir etiyolojiye sahip </a:t>
            </a:r>
            <a:r>
              <a:rPr lang="en-US" dirty="0" smtClean="0"/>
              <a:t>DEFKY</a:t>
            </a:r>
            <a:r>
              <a:rPr lang="tr-TR" dirty="0" smtClean="0"/>
              <a:t>'</a:t>
            </a:r>
            <a:r>
              <a:rPr lang="tr-TR" dirty="0" err="1" smtClean="0"/>
              <a:t>li</a:t>
            </a:r>
            <a:r>
              <a:rPr lang="tr-TR" dirty="0" smtClean="0"/>
              <a:t> hastalar</a:t>
            </a:r>
            <a:r>
              <a:rPr lang="en-US" dirty="0" smtClean="0"/>
              <a:t>da</a:t>
            </a:r>
            <a:r>
              <a:rPr lang="tr-TR" dirty="0" smtClean="0"/>
              <a:t>, </a:t>
            </a:r>
            <a:r>
              <a:rPr lang="en-US" dirty="0" err="1" smtClean="0"/>
              <a:t>miyokardiyal</a:t>
            </a:r>
            <a:r>
              <a:rPr lang="en-US" dirty="0" smtClean="0"/>
              <a:t> </a:t>
            </a:r>
            <a:r>
              <a:rPr lang="en-US" dirty="0" err="1" smtClean="0"/>
              <a:t>skar</a:t>
            </a:r>
            <a:r>
              <a:rPr lang="en-US" dirty="0" smtClean="0"/>
              <a:t> </a:t>
            </a:r>
            <a:r>
              <a:rPr lang="en-US" dirty="0" err="1" smtClean="0"/>
              <a:t>dokusu</a:t>
            </a:r>
            <a:r>
              <a:rPr lang="en-US" dirty="0" smtClean="0"/>
              <a:t> </a:t>
            </a:r>
            <a:r>
              <a:rPr lang="en-US" dirty="0" err="1" smtClean="0"/>
              <a:t>nedeniyle</a:t>
            </a:r>
            <a:r>
              <a:rPr lang="en-US" dirty="0" smtClean="0"/>
              <a:t> revers remodeling </a:t>
            </a:r>
            <a:r>
              <a:rPr lang="tr-TR" dirty="0" smtClean="0"/>
              <a:t>olasılığı daha düşük ol</a:t>
            </a:r>
            <a:r>
              <a:rPr lang="en-US" dirty="0" smtClean="0"/>
              <a:t>du</a:t>
            </a:r>
            <a:r>
              <a:rPr lang="tr-TR" dirty="0" smtClean="0"/>
              <a:t>ğ</a:t>
            </a:r>
            <a:r>
              <a:rPr lang="en-US" dirty="0" smtClean="0"/>
              <a:t>u</a:t>
            </a:r>
            <a:r>
              <a:rPr lang="en-US" baseline="0" dirty="0" smtClean="0"/>
              <a:t> </a:t>
            </a:r>
            <a:r>
              <a:rPr lang="en-US" baseline="0" dirty="0" err="1" smtClean="0"/>
              <a:t>i</a:t>
            </a:r>
            <a:r>
              <a:rPr lang="tr-TR" baseline="0" dirty="0" smtClean="0"/>
              <a:t>ç</a:t>
            </a:r>
            <a:r>
              <a:rPr lang="en-US" baseline="0" dirty="0" smtClean="0"/>
              <a:t>in</a:t>
            </a:r>
            <a:r>
              <a:rPr lang="tr-TR" dirty="0" smtClean="0"/>
              <a:t> LV </a:t>
            </a:r>
            <a:r>
              <a:rPr lang="en-US" dirty="0" err="1" smtClean="0"/>
              <a:t>fonksiyonlarda</a:t>
            </a:r>
            <a:r>
              <a:rPr lang="en-US" dirty="0" smtClean="0"/>
              <a:t> </a:t>
            </a:r>
            <a:r>
              <a:rPr lang="tr-TR" dirty="0" smtClean="0"/>
              <a:t> iyileşme</a:t>
            </a:r>
            <a:r>
              <a:rPr lang="en-US" baseline="0" dirty="0" smtClean="0"/>
              <a:t> </a:t>
            </a:r>
            <a:r>
              <a:rPr lang="en-US" baseline="0" dirty="0" err="1" smtClean="0"/>
              <a:t>daha</a:t>
            </a:r>
            <a:r>
              <a:rPr lang="en-US" baseline="0" dirty="0" smtClean="0"/>
              <a:t> </a:t>
            </a:r>
            <a:r>
              <a:rPr lang="en-US" baseline="0" dirty="0" err="1" smtClean="0"/>
              <a:t>az</a:t>
            </a:r>
            <a:r>
              <a:rPr lang="en-US" baseline="0" dirty="0" smtClean="0"/>
              <a:t> </a:t>
            </a:r>
            <a:r>
              <a:rPr lang="en-US" baseline="0" dirty="0" err="1" smtClean="0"/>
              <a:t>olur</a:t>
            </a:r>
            <a:r>
              <a:rPr lang="en-US" baseline="0" dirty="0" smtClean="0"/>
              <a:t>.</a:t>
            </a:r>
            <a:r>
              <a:rPr lang="tr-TR" dirty="0" smtClean="0"/>
              <a:t> Tersine, muhtemelen daha küçük vücut ve kalp boyutu nedeniyle, kadınların erkeklere göre yanıt verme olasılığı daha yüksek</a:t>
            </a:r>
            <a:r>
              <a:rPr lang="en-US" dirty="0" err="1" smtClean="0"/>
              <a:t>tir</a:t>
            </a:r>
            <a:r>
              <a:rPr lang="tr-TR" dirty="0" smtClean="0"/>
              <a:t>. QRS genişliği, CRT yanıtını tahmin eder ve tüm </a:t>
            </a:r>
            <a:r>
              <a:rPr lang="tr-TR" dirty="0" err="1" smtClean="0"/>
              <a:t>randomize</a:t>
            </a:r>
            <a:r>
              <a:rPr lang="tr-TR" dirty="0" smtClean="0"/>
              <a:t> çalışmalarda dahil etme kriteriydi, ancak QRS morfolojisi de </a:t>
            </a:r>
            <a:r>
              <a:rPr lang="tr-TR" dirty="0" err="1" smtClean="0"/>
              <a:t>CRT'ye</a:t>
            </a:r>
            <a:r>
              <a:rPr lang="tr-TR" dirty="0" smtClean="0"/>
              <a:t> faydalı bir yanıtla ilişkilendirilmiştir.</a:t>
            </a:r>
            <a:endParaRPr lang="en-US" dirty="0" smtClean="0"/>
          </a:p>
          <a:p>
            <a:endParaRPr lang="en-US" dirty="0" smtClean="0"/>
          </a:p>
          <a:p>
            <a:r>
              <a:rPr lang="tr-TR" dirty="0" smtClean="0"/>
              <a:t>Birkaç çalışma, LBBB morfolojisine sahip hastaların </a:t>
            </a:r>
            <a:r>
              <a:rPr lang="tr-TR" dirty="0" err="1" smtClean="0"/>
              <a:t>CRT'ye</a:t>
            </a:r>
            <a:r>
              <a:rPr lang="tr-TR" dirty="0" smtClean="0"/>
              <a:t> olumlu yanıt verme olasılığının daha yüksek olduğunu, oysa </a:t>
            </a:r>
            <a:r>
              <a:rPr lang="en-US" dirty="0" smtClean="0"/>
              <a:t>non-</a:t>
            </a:r>
            <a:r>
              <a:rPr lang="tr-TR" dirty="0" smtClean="0"/>
              <a:t>LBBB morfoloji</a:t>
            </a:r>
            <a:r>
              <a:rPr lang="en-US" dirty="0" smtClean="0"/>
              <a:t>li</a:t>
            </a:r>
            <a:r>
              <a:rPr lang="tr-TR" dirty="0" smtClean="0"/>
              <a:t> hastalar hakkında daha az kesinlik olduğunu göstermiştir.</a:t>
            </a:r>
            <a:r>
              <a:rPr lang="en-US" dirty="0" smtClean="0"/>
              <a:t> </a:t>
            </a:r>
            <a:r>
              <a:rPr lang="tr-TR" dirty="0" smtClean="0"/>
              <a:t> Bu ikinci grup, büyük CRT denemelerinde de yeterince temsil edilmemektedir.</a:t>
            </a:r>
            <a:r>
              <a:rPr lang="en-US" dirty="0" smtClean="0"/>
              <a:t> </a:t>
            </a:r>
            <a:r>
              <a:rPr lang="en-US" dirty="0" err="1" smtClean="0"/>
              <a:t>Bununla</a:t>
            </a:r>
            <a:r>
              <a:rPr lang="en-US" dirty="0" smtClean="0"/>
              <a:t> </a:t>
            </a:r>
            <a:r>
              <a:rPr lang="en-US" dirty="0" err="1" smtClean="0"/>
              <a:t>birlikte</a:t>
            </a:r>
            <a:r>
              <a:rPr lang="en-US" dirty="0" smtClean="0"/>
              <a:t>, LBBB </a:t>
            </a:r>
            <a:r>
              <a:rPr lang="en-US" dirty="0" err="1" smtClean="0"/>
              <a:t>morfolojisi</a:t>
            </a:r>
            <a:r>
              <a:rPr lang="en-US" dirty="0" smtClean="0"/>
              <a:t> </a:t>
            </a:r>
            <a:r>
              <a:rPr lang="en-US" dirty="0" err="1" smtClean="0"/>
              <a:t>olan</a:t>
            </a:r>
            <a:r>
              <a:rPr lang="en-US" dirty="0" smtClean="0"/>
              <a:t> </a:t>
            </a:r>
            <a:r>
              <a:rPr lang="en-US" dirty="0" err="1" smtClean="0"/>
              <a:t>hastalar</a:t>
            </a:r>
            <a:r>
              <a:rPr lang="en-US" dirty="0" smtClean="0"/>
              <a:t> </a:t>
            </a:r>
            <a:r>
              <a:rPr lang="en-US" dirty="0" err="1" smtClean="0"/>
              <a:t>genellikle</a:t>
            </a:r>
            <a:r>
              <a:rPr lang="en-US" dirty="0" smtClean="0"/>
              <a:t> </a:t>
            </a:r>
            <a:r>
              <a:rPr lang="en-US" dirty="0" err="1" smtClean="0"/>
              <a:t>daha</a:t>
            </a:r>
            <a:r>
              <a:rPr lang="en-US" dirty="0" smtClean="0"/>
              <a:t> </a:t>
            </a:r>
            <a:r>
              <a:rPr lang="en-US" dirty="0" err="1" smtClean="0"/>
              <a:t>geniş</a:t>
            </a:r>
            <a:r>
              <a:rPr lang="en-US" dirty="0" smtClean="0"/>
              <a:t> QRS </a:t>
            </a:r>
            <a:r>
              <a:rPr lang="en-US" dirty="0" err="1" smtClean="0"/>
              <a:t>sürelerine</a:t>
            </a:r>
            <a:r>
              <a:rPr lang="en-US" dirty="0" smtClean="0"/>
              <a:t> </a:t>
            </a:r>
            <a:r>
              <a:rPr lang="en-US" dirty="0" err="1" smtClean="0"/>
              <a:t>sahiptir</a:t>
            </a:r>
            <a:r>
              <a:rPr lang="en-US" dirty="0" smtClean="0"/>
              <a:t> </a:t>
            </a:r>
            <a:r>
              <a:rPr lang="en-US" dirty="0" err="1" smtClean="0"/>
              <a:t>ve</a:t>
            </a:r>
            <a:r>
              <a:rPr lang="en-US" dirty="0" smtClean="0"/>
              <a:t> QRS </a:t>
            </a:r>
            <a:r>
              <a:rPr lang="en-US" dirty="0" err="1" smtClean="0"/>
              <a:t>sürelerinin</a:t>
            </a:r>
            <a:r>
              <a:rPr lang="en-US" dirty="0" smtClean="0"/>
              <a:t> mi </a:t>
            </a:r>
            <a:r>
              <a:rPr lang="en-US" dirty="0" err="1" smtClean="0"/>
              <a:t>yoksa</a:t>
            </a:r>
            <a:r>
              <a:rPr lang="en-US" dirty="0" smtClean="0"/>
              <a:t> QRS </a:t>
            </a:r>
            <a:r>
              <a:rPr lang="en-US" dirty="0" err="1" smtClean="0"/>
              <a:t>morfolojisinin</a:t>
            </a:r>
            <a:r>
              <a:rPr lang="en-US" dirty="0" smtClean="0"/>
              <a:t> mi </a:t>
            </a:r>
            <a:r>
              <a:rPr lang="en-US" dirty="0" err="1" smtClean="0"/>
              <a:t>CRT'ye</a:t>
            </a:r>
            <a:r>
              <a:rPr lang="en-US" dirty="0" smtClean="0"/>
              <a:t> </a:t>
            </a:r>
            <a:r>
              <a:rPr lang="en-US" dirty="0" err="1" smtClean="0"/>
              <a:t>faydalı</a:t>
            </a:r>
            <a:r>
              <a:rPr lang="en-US" dirty="0" smtClean="0"/>
              <a:t> </a:t>
            </a:r>
            <a:r>
              <a:rPr lang="en-US" dirty="0" err="1" smtClean="0"/>
              <a:t>bir</a:t>
            </a:r>
            <a:r>
              <a:rPr lang="en-US" dirty="0" smtClean="0"/>
              <a:t> </a:t>
            </a:r>
            <a:r>
              <a:rPr lang="en-US" dirty="0" err="1" smtClean="0"/>
              <a:t>yanıtın</a:t>
            </a:r>
            <a:r>
              <a:rPr lang="en-US" dirty="0" smtClean="0"/>
              <a:t> </a:t>
            </a:r>
            <a:r>
              <a:rPr lang="en-US" dirty="0" err="1" smtClean="0"/>
              <a:t>ana</a:t>
            </a:r>
            <a:r>
              <a:rPr lang="en-US" dirty="0" smtClean="0"/>
              <a:t> </a:t>
            </a:r>
            <a:r>
              <a:rPr lang="en-US" dirty="0" err="1" smtClean="0"/>
              <a:t>belirleyicisi</a:t>
            </a:r>
            <a:r>
              <a:rPr lang="en-US" dirty="0" smtClean="0"/>
              <a:t> </a:t>
            </a:r>
            <a:r>
              <a:rPr lang="en-US" dirty="0" err="1" smtClean="0"/>
              <a:t>olup</a:t>
            </a:r>
            <a:r>
              <a:rPr lang="en-US" dirty="0" smtClean="0"/>
              <a:t> </a:t>
            </a:r>
            <a:r>
              <a:rPr lang="en-US" dirty="0" err="1" smtClean="0"/>
              <a:t>olmadığı</a:t>
            </a:r>
            <a:r>
              <a:rPr lang="en-US" dirty="0" smtClean="0"/>
              <a:t> </a:t>
            </a:r>
            <a:r>
              <a:rPr lang="en-US" dirty="0" err="1" smtClean="0"/>
              <a:t>konusunda</a:t>
            </a:r>
            <a:r>
              <a:rPr lang="en-US" dirty="0" smtClean="0"/>
              <a:t> </a:t>
            </a:r>
            <a:r>
              <a:rPr lang="en-US" dirty="0" err="1" smtClean="0"/>
              <a:t>güncel</a:t>
            </a:r>
            <a:r>
              <a:rPr lang="en-US" dirty="0" smtClean="0"/>
              <a:t> </a:t>
            </a:r>
            <a:r>
              <a:rPr lang="en-US" dirty="0" err="1" smtClean="0"/>
              <a:t>bir</a:t>
            </a:r>
            <a:r>
              <a:rPr lang="en-US" dirty="0" smtClean="0"/>
              <a:t> </a:t>
            </a:r>
            <a:r>
              <a:rPr lang="en-US" dirty="0" err="1" smtClean="0"/>
              <a:t>tartışma</a:t>
            </a:r>
            <a:r>
              <a:rPr lang="en-US" dirty="0" smtClean="0"/>
              <a:t> </a:t>
            </a:r>
            <a:r>
              <a:rPr lang="en-US" dirty="0" err="1" smtClean="0"/>
              <a:t>vardır</a:t>
            </a:r>
            <a:r>
              <a:rPr lang="en-US" dirty="0" smtClean="0"/>
              <a:t>. </a:t>
            </a:r>
            <a:r>
              <a:rPr lang="en-US" dirty="0" err="1" smtClean="0"/>
              <a:t>İki</a:t>
            </a:r>
            <a:r>
              <a:rPr lang="en-US" dirty="0" smtClean="0"/>
              <a:t> IPD meta-</a:t>
            </a:r>
            <a:r>
              <a:rPr lang="en-US" dirty="0" err="1" smtClean="0"/>
              <a:t>analizinden</a:t>
            </a:r>
            <a:r>
              <a:rPr lang="en-US" dirty="0" smtClean="0"/>
              <a:t> </a:t>
            </a:r>
            <a:r>
              <a:rPr lang="en-US" dirty="0" err="1" smtClean="0"/>
              <a:t>elde</a:t>
            </a:r>
            <a:r>
              <a:rPr lang="en-US" dirty="0" smtClean="0"/>
              <a:t> </a:t>
            </a:r>
            <a:r>
              <a:rPr lang="en-US" dirty="0" err="1" smtClean="0"/>
              <a:t>edilen</a:t>
            </a:r>
            <a:r>
              <a:rPr lang="en-US" dirty="0" smtClean="0"/>
              <a:t> </a:t>
            </a:r>
            <a:r>
              <a:rPr lang="en-US" dirty="0" err="1" smtClean="0"/>
              <a:t>kanıtlar</a:t>
            </a:r>
            <a:r>
              <a:rPr lang="en-US" dirty="0" smtClean="0"/>
              <a:t>, QRS </a:t>
            </a:r>
            <a:r>
              <a:rPr lang="en-US" dirty="0" err="1" smtClean="0"/>
              <a:t>süresini</a:t>
            </a:r>
            <a:r>
              <a:rPr lang="en-US" dirty="0" smtClean="0"/>
              <a:t> </a:t>
            </a:r>
            <a:r>
              <a:rPr lang="en-US" dirty="0" err="1" smtClean="0"/>
              <a:t>hesaba</a:t>
            </a:r>
            <a:r>
              <a:rPr lang="en-US" dirty="0" smtClean="0"/>
              <a:t> </a:t>
            </a:r>
            <a:r>
              <a:rPr lang="en-US" dirty="0" err="1" smtClean="0"/>
              <a:t>kattıktan</a:t>
            </a:r>
            <a:r>
              <a:rPr lang="en-US" dirty="0" smtClean="0"/>
              <a:t> </a:t>
            </a:r>
            <a:r>
              <a:rPr lang="en-US" dirty="0" err="1" smtClean="0"/>
              <a:t>sonra</a:t>
            </a:r>
            <a:r>
              <a:rPr lang="en-US" dirty="0" smtClean="0"/>
              <a:t>, QRS </a:t>
            </a:r>
            <a:r>
              <a:rPr lang="en-US" dirty="0" err="1" smtClean="0"/>
              <a:t>morfolojisinin</a:t>
            </a:r>
            <a:r>
              <a:rPr lang="en-US" dirty="0" smtClean="0"/>
              <a:t> </a:t>
            </a:r>
            <a:r>
              <a:rPr lang="en-US" dirty="0" err="1" smtClean="0"/>
              <a:t>veya</a:t>
            </a:r>
            <a:r>
              <a:rPr lang="en-US" dirty="0" smtClean="0"/>
              <a:t> </a:t>
            </a:r>
            <a:r>
              <a:rPr lang="en-US" dirty="0" err="1" smtClean="0"/>
              <a:t>hastalık</a:t>
            </a:r>
            <a:r>
              <a:rPr lang="en-US" dirty="0" smtClean="0"/>
              <a:t> </a:t>
            </a:r>
            <a:r>
              <a:rPr lang="en-US" dirty="0" err="1" smtClean="0"/>
              <a:t>etiyolojisinin</a:t>
            </a:r>
            <a:r>
              <a:rPr lang="en-US" dirty="0" smtClean="0"/>
              <a:t> </a:t>
            </a:r>
            <a:r>
              <a:rPr lang="en-US" dirty="0" err="1" smtClean="0"/>
              <a:t>CRT'nin</a:t>
            </a:r>
            <a:r>
              <a:rPr lang="en-US" dirty="0" smtClean="0"/>
              <a:t> </a:t>
            </a:r>
            <a:r>
              <a:rPr lang="en-US" dirty="0" err="1" smtClean="0"/>
              <a:t>morbidite</a:t>
            </a:r>
            <a:r>
              <a:rPr lang="en-US" dirty="0" smtClean="0"/>
              <a:t> </a:t>
            </a:r>
            <a:r>
              <a:rPr lang="en-US" dirty="0" err="1" smtClean="0"/>
              <a:t>veya</a:t>
            </a:r>
            <a:r>
              <a:rPr lang="en-US" dirty="0" smtClean="0"/>
              <a:t> </a:t>
            </a:r>
            <a:r>
              <a:rPr lang="en-US" dirty="0" err="1" smtClean="0"/>
              <a:t>mortalite</a:t>
            </a:r>
            <a:r>
              <a:rPr lang="en-US" dirty="0" smtClean="0"/>
              <a:t> </a:t>
            </a:r>
            <a:r>
              <a:rPr lang="en-US" dirty="0" err="1" smtClean="0"/>
              <a:t>üzerindeki</a:t>
            </a:r>
            <a:r>
              <a:rPr lang="en-US" dirty="0" smtClean="0"/>
              <a:t> </a:t>
            </a:r>
            <a:r>
              <a:rPr lang="en-US" dirty="0" err="1" smtClean="0"/>
              <a:t>etkisini</a:t>
            </a:r>
            <a:r>
              <a:rPr lang="en-US" dirty="0" smtClean="0"/>
              <a:t> </a:t>
            </a:r>
            <a:r>
              <a:rPr lang="en-US" dirty="0" err="1" smtClean="0"/>
              <a:t>etkilediğine</a:t>
            </a:r>
            <a:r>
              <a:rPr lang="en-US" dirty="0" smtClean="0"/>
              <a:t> </a:t>
            </a:r>
            <a:r>
              <a:rPr lang="en-US" dirty="0" err="1" smtClean="0"/>
              <a:t>dair</a:t>
            </a:r>
            <a:r>
              <a:rPr lang="en-US" dirty="0" smtClean="0"/>
              <a:t> </a:t>
            </a:r>
            <a:r>
              <a:rPr lang="en-US" dirty="0" err="1" smtClean="0"/>
              <a:t>çok</a:t>
            </a:r>
            <a:r>
              <a:rPr lang="en-US" dirty="0" smtClean="0"/>
              <a:t> </a:t>
            </a:r>
            <a:r>
              <a:rPr lang="en-US" dirty="0" err="1" smtClean="0"/>
              <a:t>az</a:t>
            </a:r>
            <a:r>
              <a:rPr lang="en-US" dirty="0" smtClean="0"/>
              <a:t> </a:t>
            </a:r>
            <a:r>
              <a:rPr lang="en-US" dirty="0" err="1" smtClean="0"/>
              <a:t>kanıt</a:t>
            </a:r>
            <a:r>
              <a:rPr lang="en-US" dirty="0" smtClean="0"/>
              <a:t> </a:t>
            </a:r>
            <a:r>
              <a:rPr lang="en-US" dirty="0" err="1" smtClean="0"/>
              <a:t>olduğunu</a:t>
            </a:r>
            <a:r>
              <a:rPr lang="en-US" dirty="0" smtClean="0"/>
              <a:t> </a:t>
            </a:r>
            <a:r>
              <a:rPr lang="en-US" dirty="0" err="1" smtClean="0"/>
              <a:t>göstermektedir.Ek</a:t>
            </a:r>
            <a:r>
              <a:rPr lang="en-US" dirty="0" smtClean="0"/>
              <a:t> </a:t>
            </a:r>
            <a:r>
              <a:rPr lang="en-US" dirty="0" err="1" smtClean="0"/>
              <a:t>olarak</a:t>
            </a:r>
            <a:r>
              <a:rPr lang="en-US" dirty="0" smtClean="0"/>
              <a:t>, </a:t>
            </a:r>
            <a:r>
              <a:rPr lang="en-US" dirty="0" err="1" smtClean="0"/>
              <a:t>dönüm</a:t>
            </a:r>
            <a:r>
              <a:rPr lang="en-US" dirty="0" smtClean="0"/>
              <a:t> </a:t>
            </a:r>
            <a:r>
              <a:rPr lang="en-US" dirty="0" err="1" smtClean="0"/>
              <a:t>noktası</a:t>
            </a:r>
            <a:r>
              <a:rPr lang="en-US" dirty="0" smtClean="0"/>
              <a:t> </a:t>
            </a:r>
            <a:r>
              <a:rPr lang="en-US" dirty="0" err="1" smtClean="0"/>
              <a:t>niteliğindeki</a:t>
            </a:r>
            <a:r>
              <a:rPr lang="en-US" dirty="0" smtClean="0"/>
              <a:t> </a:t>
            </a:r>
            <a:r>
              <a:rPr lang="en-US" dirty="0" err="1" smtClean="0"/>
              <a:t>çalışmaların</a:t>
            </a:r>
            <a:r>
              <a:rPr lang="en-US" dirty="0" smtClean="0"/>
              <a:t> </a:t>
            </a:r>
            <a:r>
              <a:rPr lang="en-US" dirty="0" err="1" smtClean="0"/>
              <a:t>hiçbiri</a:t>
            </a:r>
            <a:r>
              <a:rPr lang="en-US" dirty="0" smtClean="0"/>
              <a:t> </a:t>
            </a:r>
            <a:r>
              <a:rPr lang="en-US" dirty="0" err="1" smtClean="0"/>
              <a:t>hastaları</a:t>
            </a:r>
            <a:r>
              <a:rPr lang="en-US" dirty="0" smtClean="0"/>
              <a:t> QRS </a:t>
            </a:r>
            <a:r>
              <a:rPr lang="en-US" dirty="0" err="1" smtClean="0"/>
              <a:t>morfolojisine</a:t>
            </a:r>
            <a:r>
              <a:rPr lang="en-US" dirty="0" smtClean="0"/>
              <a:t>, </a:t>
            </a:r>
            <a:r>
              <a:rPr lang="en-US" dirty="0" err="1" smtClean="0"/>
              <a:t>cinsiyete</a:t>
            </a:r>
            <a:r>
              <a:rPr lang="en-US" dirty="0" smtClean="0"/>
              <a:t> </a:t>
            </a:r>
            <a:r>
              <a:rPr lang="en-US" dirty="0" err="1" smtClean="0"/>
              <a:t>veya</a:t>
            </a:r>
            <a:r>
              <a:rPr lang="en-US" dirty="0" smtClean="0"/>
              <a:t> </a:t>
            </a:r>
            <a:r>
              <a:rPr lang="en-US" dirty="0" err="1" smtClean="0"/>
              <a:t>iskemik</a:t>
            </a:r>
            <a:r>
              <a:rPr lang="en-US" dirty="0" smtClean="0"/>
              <a:t> </a:t>
            </a:r>
            <a:r>
              <a:rPr lang="en-US" dirty="0" err="1" smtClean="0"/>
              <a:t>etiyolojiye</a:t>
            </a:r>
            <a:r>
              <a:rPr lang="en-US" dirty="0" smtClean="0"/>
              <a:t> </a:t>
            </a:r>
            <a:r>
              <a:rPr lang="en-US" dirty="0" err="1" smtClean="0"/>
              <a:t>göre</a:t>
            </a:r>
            <a:r>
              <a:rPr lang="en-US" dirty="0" smtClean="0"/>
              <a:t> </a:t>
            </a:r>
            <a:r>
              <a:rPr lang="en-US" dirty="0" err="1" smtClean="0"/>
              <a:t>dahil</a:t>
            </a:r>
            <a:r>
              <a:rPr lang="en-US" dirty="0" smtClean="0"/>
              <a:t> </a:t>
            </a:r>
            <a:r>
              <a:rPr lang="en-US" dirty="0" err="1" smtClean="0"/>
              <a:t>edilmek</a:t>
            </a:r>
            <a:r>
              <a:rPr lang="en-US" dirty="0" smtClean="0"/>
              <a:t> </a:t>
            </a:r>
            <a:r>
              <a:rPr lang="en-US" dirty="0" err="1" smtClean="0"/>
              <a:t>üzere</a:t>
            </a:r>
            <a:r>
              <a:rPr lang="en-US" dirty="0" smtClean="0"/>
              <a:t> </a:t>
            </a:r>
            <a:r>
              <a:rPr lang="en-US" dirty="0" err="1" smtClean="0"/>
              <a:t>seçmedi</a:t>
            </a:r>
            <a:r>
              <a:rPr lang="en-US" dirty="0" smtClean="0"/>
              <a:t> </a:t>
            </a:r>
            <a:r>
              <a:rPr lang="en-US" dirty="0" err="1" smtClean="0"/>
              <a:t>ve</a:t>
            </a:r>
            <a:r>
              <a:rPr lang="en-US" dirty="0" smtClean="0"/>
              <a:t> alt </a:t>
            </a:r>
            <a:r>
              <a:rPr lang="en-US" dirty="0" err="1" smtClean="0"/>
              <a:t>grup</a:t>
            </a:r>
            <a:r>
              <a:rPr lang="en-US" dirty="0" smtClean="0"/>
              <a:t> </a:t>
            </a:r>
            <a:r>
              <a:rPr lang="en-US" dirty="0" err="1" smtClean="0"/>
              <a:t>analizleri</a:t>
            </a:r>
            <a:r>
              <a:rPr lang="en-US" dirty="0" smtClean="0"/>
              <a:t> </a:t>
            </a:r>
            <a:r>
              <a:rPr lang="en-US" dirty="0" err="1" smtClean="0"/>
              <a:t>için</a:t>
            </a:r>
            <a:r>
              <a:rPr lang="en-US" dirty="0" smtClean="0"/>
              <a:t> de </a:t>
            </a:r>
            <a:r>
              <a:rPr lang="en-US" dirty="0" err="1" smtClean="0"/>
              <a:t>desteklenmedi</a:t>
            </a:r>
            <a:r>
              <a:rPr lang="en-US" dirty="0" smtClean="0"/>
              <a:t>.</a:t>
            </a:r>
          </a:p>
          <a:p>
            <a:endParaRPr lang="en-US" dirty="0" smtClean="0"/>
          </a:p>
          <a:p>
            <a:endParaRPr lang="en-US" dirty="0" smtClean="0"/>
          </a:p>
          <a:p>
            <a:r>
              <a:rPr lang="en-US" dirty="0" smtClean="0"/>
              <a:t>Y</a:t>
            </a:r>
            <a:r>
              <a:rPr lang="tr-TR" dirty="0" smtClean="0"/>
              <a:t>üksek dereceli AV blok için ventriküler pacing endikasyonu olan NYHA sınıfı veya QRS genişliğinden bağımsız olarak</a:t>
            </a:r>
            <a:r>
              <a:rPr lang="en-US" baseline="0" dirty="0" smtClean="0"/>
              <a:t> DEF-KY</a:t>
            </a:r>
            <a:r>
              <a:rPr lang="tr-TR" dirty="0" smtClean="0"/>
              <a:t>'si olan hastalarda</a:t>
            </a:r>
            <a:r>
              <a:rPr lang="en-US" b="1" dirty="0" smtClean="0"/>
              <a:t>(m</a:t>
            </a:r>
            <a:r>
              <a:rPr lang="tr-TR" b="1" dirty="0" smtClean="0"/>
              <a:t>orbiditeyi azaltmak için</a:t>
            </a:r>
            <a:r>
              <a:rPr lang="en-US" b="1" dirty="0" smtClean="0"/>
              <a:t>)</a:t>
            </a:r>
            <a:r>
              <a:rPr lang="tr-TR" b="1" dirty="0" smtClean="0"/>
              <a:t> </a:t>
            </a:r>
            <a:r>
              <a:rPr lang="tr-TR" dirty="0" smtClean="0"/>
              <a:t>RV pacing yerine </a:t>
            </a:r>
            <a:r>
              <a:rPr lang="en-US" dirty="0" smtClean="0"/>
              <a:t>K</a:t>
            </a:r>
            <a:r>
              <a:rPr lang="tr-TR" dirty="0" smtClean="0"/>
              <a:t>RT önerilir. Bu</a:t>
            </a:r>
            <a:r>
              <a:rPr lang="en-US" dirty="0" smtClean="0"/>
              <a:t> </a:t>
            </a:r>
            <a:r>
              <a:rPr lang="en-US" dirty="0" err="1" smtClean="0"/>
              <a:t>uygulama</a:t>
            </a:r>
            <a:r>
              <a:rPr lang="tr-TR" dirty="0" smtClean="0"/>
              <a:t>, A</a:t>
            </a:r>
            <a:r>
              <a:rPr lang="en-US" dirty="0" smtClean="0"/>
              <a:t>F</a:t>
            </a:r>
            <a:r>
              <a:rPr lang="en-US" baseline="0" dirty="0" smtClean="0"/>
              <a:t> + AV tam </a:t>
            </a:r>
            <a:r>
              <a:rPr lang="en-US" baseline="0" dirty="0" err="1" smtClean="0"/>
              <a:t>blok</a:t>
            </a:r>
            <a:r>
              <a:rPr lang="tr-TR" dirty="0" smtClean="0"/>
              <a:t> hastaları</a:t>
            </a:r>
            <a:r>
              <a:rPr lang="en-US" dirty="0" smtClean="0"/>
              <a:t>n</a:t>
            </a:r>
            <a:r>
              <a:rPr lang="tr-TR" dirty="0" smtClean="0"/>
              <a:t>ı</a:t>
            </a:r>
            <a:r>
              <a:rPr lang="en-US" dirty="0" smtClean="0"/>
              <a:t> da</a:t>
            </a:r>
            <a:r>
              <a:rPr lang="tr-TR" dirty="0" smtClean="0"/>
              <a:t> içerir.</a:t>
            </a:r>
            <a:endParaRPr lang="en-US" dirty="0" smtClean="0"/>
          </a:p>
          <a:p>
            <a:endParaRPr lang="en-US" dirty="0" smtClean="0"/>
          </a:p>
          <a:p>
            <a:r>
              <a:rPr lang="tr-TR" dirty="0" smtClean="0"/>
              <a:t>Gözlemsel çalışmalar, </a:t>
            </a:r>
            <a:r>
              <a:rPr lang="tr-TR" dirty="0" err="1" smtClean="0"/>
              <a:t>biventriküler</a:t>
            </a:r>
            <a:r>
              <a:rPr lang="tr-TR" dirty="0" smtClean="0"/>
              <a:t> </a:t>
            </a:r>
            <a:r>
              <a:rPr lang="en-US" dirty="0" smtClean="0"/>
              <a:t>pace </a:t>
            </a:r>
            <a:r>
              <a:rPr lang="en-US" dirty="0" err="1" smtClean="0"/>
              <a:t>oran</a:t>
            </a:r>
            <a:r>
              <a:rPr lang="tr-TR" dirty="0" smtClean="0"/>
              <a:t>ı</a:t>
            </a:r>
            <a:r>
              <a:rPr lang="en-US" dirty="0" smtClean="0"/>
              <a:t> </a:t>
            </a:r>
            <a:r>
              <a:rPr lang="tr-TR" dirty="0" smtClean="0"/>
              <a:t>&lt;</a:t>
            </a:r>
            <a:r>
              <a:rPr lang="en-US" dirty="0" smtClean="0"/>
              <a:t> </a:t>
            </a:r>
            <a:r>
              <a:rPr lang="tr-TR" dirty="0" smtClean="0"/>
              <a:t>%98 olduğunda, </a:t>
            </a:r>
            <a:r>
              <a:rPr lang="en-US" dirty="0" smtClean="0"/>
              <a:t>K</a:t>
            </a:r>
            <a:r>
              <a:rPr lang="tr-TR" dirty="0" err="1" smtClean="0"/>
              <a:t>RT'li</a:t>
            </a:r>
            <a:r>
              <a:rPr lang="tr-TR" dirty="0" smtClean="0"/>
              <a:t> hastaların </a:t>
            </a:r>
            <a:r>
              <a:rPr lang="tr-TR" dirty="0" err="1" smtClean="0"/>
              <a:t>prognozunun</a:t>
            </a:r>
            <a:r>
              <a:rPr lang="tr-TR" dirty="0" smtClean="0"/>
              <a:t> düştüğünü bildirmektedir. </a:t>
            </a:r>
            <a:r>
              <a:rPr lang="en-US" baseline="0" dirty="0" smtClean="0"/>
              <a:t> </a:t>
            </a:r>
            <a:r>
              <a:rPr lang="en-US" baseline="0" dirty="0" err="1" smtClean="0"/>
              <a:t>Ancak</a:t>
            </a:r>
            <a:r>
              <a:rPr lang="en-US" baseline="0" dirty="0" smtClean="0"/>
              <a:t> b</a:t>
            </a:r>
            <a:r>
              <a:rPr lang="tr-TR" dirty="0" smtClean="0"/>
              <a:t>u gözlem herhangi bir </a:t>
            </a:r>
            <a:r>
              <a:rPr lang="tr-TR" dirty="0" err="1" smtClean="0"/>
              <a:t>randomize</a:t>
            </a:r>
            <a:r>
              <a:rPr lang="tr-TR" dirty="0" smtClean="0"/>
              <a:t> çalışmada doğrulanmamıştır.</a:t>
            </a:r>
            <a:endParaRPr lang="en-US" dirty="0" smtClean="0"/>
          </a:p>
          <a:p>
            <a:endParaRPr lang="en-US" dirty="0" smtClean="0"/>
          </a:p>
          <a:p>
            <a:r>
              <a:rPr lang="en-US" dirty="0" smtClean="0"/>
              <a:t>AF de KRT:  </a:t>
            </a:r>
            <a:r>
              <a:rPr lang="en-US" dirty="0" err="1" smtClean="0"/>
              <a:t>Sadece</a:t>
            </a:r>
            <a:r>
              <a:rPr lang="en-US" dirty="0" smtClean="0"/>
              <a:t> </a:t>
            </a:r>
            <a:r>
              <a:rPr lang="en-US" dirty="0" err="1" smtClean="0"/>
              <a:t>iki</a:t>
            </a:r>
            <a:r>
              <a:rPr lang="en-US" dirty="0" smtClean="0"/>
              <a:t> </a:t>
            </a:r>
            <a:r>
              <a:rPr lang="en-US" dirty="0" err="1" smtClean="0"/>
              <a:t>küçük</a:t>
            </a:r>
            <a:r>
              <a:rPr lang="en-US" dirty="0" smtClean="0"/>
              <a:t> </a:t>
            </a:r>
            <a:r>
              <a:rPr lang="en-US" dirty="0" err="1" smtClean="0"/>
              <a:t>çalışma</a:t>
            </a:r>
            <a:r>
              <a:rPr lang="en-US" dirty="0" smtClean="0"/>
              <a:t>, </a:t>
            </a:r>
            <a:r>
              <a:rPr lang="en-US" dirty="0" err="1" smtClean="0"/>
              <a:t>AF'li</a:t>
            </a:r>
            <a:r>
              <a:rPr lang="en-US" dirty="0" smtClean="0"/>
              <a:t> </a:t>
            </a:r>
            <a:r>
              <a:rPr lang="en-US" dirty="0" err="1" smtClean="0"/>
              <a:t>hastalarda</a:t>
            </a:r>
            <a:r>
              <a:rPr lang="en-US" dirty="0" smtClean="0"/>
              <a:t> </a:t>
            </a:r>
            <a:r>
              <a:rPr lang="en-US" dirty="0" err="1" smtClean="0"/>
              <a:t>tek</a:t>
            </a:r>
            <a:r>
              <a:rPr lang="en-US" dirty="0" smtClean="0"/>
              <a:t> </a:t>
            </a:r>
            <a:r>
              <a:rPr lang="en-US" dirty="0" err="1" smtClean="0"/>
              <a:t>başına</a:t>
            </a:r>
            <a:r>
              <a:rPr lang="en-US" dirty="0" smtClean="0"/>
              <a:t> </a:t>
            </a:r>
            <a:r>
              <a:rPr lang="en-US" dirty="0" err="1" smtClean="0"/>
              <a:t>farmakolojik</a:t>
            </a:r>
            <a:r>
              <a:rPr lang="en-US" dirty="0" smtClean="0"/>
              <a:t> </a:t>
            </a:r>
            <a:r>
              <a:rPr lang="en-US" dirty="0" err="1" smtClean="0"/>
              <a:t>tedavi</a:t>
            </a:r>
            <a:r>
              <a:rPr lang="en-US" dirty="0" smtClean="0"/>
              <a:t> </a:t>
            </a:r>
            <a:r>
              <a:rPr lang="en-US" dirty="0" err="1" smtClean="0"/>
              <a:t>ile</a:t>
            </a:r>
            <a:r>
              <a:rPr lang="en-US" dirty="0" smtClean="0"/>
              <a:t> </a:t>
            </a:r>
            <a:r>
              <a:rPr lang="en-US" dirty="0" err="1" smtClean="0"/>
              <a:t>KRT'yi</a:t>
            </a:r>
            <a:r>
              <a:rPr lang="en-US" dirty="0" smtClean="0"/>
              <a:t> </a:t>
            </a:r>
            <a:r>
              <a:rPr lang="en-US" dirty="0" err="1" smtClean="0"/>
              <a:t>karşılaştırdı</a:t>
            </a:r>
            <a:r>
              <a:rPr lang="en-US" dirty="0" smtClean="0"/>
              <a:t> </a:t>
            </a:r>
            <a:r>
              <a:rPr lang="en-US" dirty="0" err="1" smtClean="0"/>
              <a:t>ve</a:t>
            </a:r>
            <a:r>
              <a:rPr lang="en-US" dirty="0" smtClean="0"/>
              <a:t> </a:t>
            </a:r>
            <a:r>
              <a:rPr lang="en-US" dirty="0" err="1" smtClean="0"/>
              <a:t>çelişkili</a:t>
            </a:r>
            <a:r>
              <a:rPr lang="en-US" dirty="0" smtClean="0"/>
              <a:t> </a:t>
            </a:r>
            <a:r>
              <a:rPr lang="en-US" dirty="0" err="1" smtClean="0"/>
              <a:t>sonuçlar</a:t>
            </a:r>
            <a:r>
              <a:rPr lang="en-US" dirty="0" smtClean="0"/>
              <a:t> </a:t>
            </a:r>
            <a:r>
              <a:rPr lang="en-US" dirty="0" err="1" smtClean="0"/>
              <a:t>verdi</a:t>
            </a:r>
            <a:r>
              <a:rPr lang="en-US" dirty="0" smtClean="0"/>
              <a:t>. </a:t>
            </a:r>
            <a:r>
              <a:rPr lang="en-US" b="1" dirty="0" err="1" smtClean="0"/>
              <a:t>Ayr</a:t>
            </a:r>
            <a:r>
              <a:rPr lang="tr-TR" b="1" dirty="0" smtClean="0"/>
              <a:t>ı</a:t>
            </a:r>
            <a:r>
              <a:rPr lang="en-US" b="1" dirty="0" smtClean="0"/>
              <a:t>ca RAFT </a:t>
            </a:r>
            <a:r>
              <a:rPr lang="en-US" b="1" dirty="0" err="1" smtClean="0"/>
              <a:t>çalışmasından</a:t>
            </a:r>
            <a:r>
              <a:rPr lang="en-US" b="1" dirty="0" smtClean="0"/>
              <a:t> </a:t>
            </a:r>
            <a:r>
              <a:rPr lang="en-US" b="1" dirty="0" err="1" smtClean="0"/>
              <a:t>AF'li</a:t>
            </a:r>
            <a:r>
              <a:rPr lang="en-US" b="1" dirty="0" smtClean="0"/>
              <a:t> </a:t>
            </a:r>
            <a:r>
              <a:rPr lang="en-US" b="1" dirty="0" err="1" smtClean="0"/>
              <a:t>hastaların</a:t>
            </a:r>
            <a:r>
              <a:rPr lang="en-US" b="1" dirty="0" smtClean="0"/>
              <a:t> </a:t>
            </a:r>
            <a:r>
              <a:rPr lang="en-US" b="1" dirty="0" err="1" smtClean="0"/>
              <a:t>bir</a:t>
            </a:r>
            <a:r>
              <a:rPr lang="en-US" b="1" dirty="0" smtClean="0"/>
              <a:t> alt </a:t>
            </a:r>
            <a:r>
              <a:rPr lang="en-US" b="1" dirty="0" err="1" smtClean="0"/>
              <a:t>grup</a:t>
            </a:r>
            <a:r>
              <a:rPr lang="en-US" b="1" dirty="0" smtClean="0"/>
              <a:t> </a:t>
            </a:r>
            <a:r>
              <a:rPr lang="en-US" b="1" dirty="0" err="1" smtClean="0"/>
              <a:t>analizi</a:t>
            </a:r>
            <a:r>
              <a:rPr lang="en-US" b="1" dirty="0" smtClean="0"/>
              <a:t>, ICD </a:t>
            </a:r>
            <a:r>
              <a:rPr lang="en-US" b="1" dirty="0" err="1" smtClean="0"/>
              <a:t>ile</a:t>
            </a:r>
            <a:r>
              <a:rPr lang="en-US" b="1" dirty="0" smtClean="0"/>
              <a:t> </a:t>
            </a:r>
            <a:r>
              <a:rPr lang="en-US" b="1" dirty="0" err="1" smtClean="0"/>
              <a:t>karşılaştırıldığında</a:t>
            </a:r>
            <a:r>
              <a:rPr lang="en-US" b="1" dirty="0" smtClean="0"/>
              <a:t> KRT-</a:t>
            </a:r>
            <a:r>
              <a:rPr lang="en-US" b="1" dirty="0" err="1" smtClean="0"/>
              <a:t>D'den</a:t>
            </a:r>
            <a:r>
              <a:rPr lang="en-US" b="1" dirty="0" smtClean="0"/>
              <a:t> </a:t>
            </a:r>
            <a:r>
              <a:rPr lang="en-US" b="1" dirty="0" err="1" smtClean="0"/>
              <a:t>hiçbir</a:t>
            </a:r>
            <a:r>
              <a:rPr lang="en-US" b="1" dirty="0" smtClean="0"/>
              <a:t> </a:t>
            </a:r>
            <a:r>
              <a:rPr lang="en-US" b="1" dirty="0" err="1" smtClean="0"/>
              <a:t>yarar</a:t>
            </a:r>
            <a:r>
              <a:rPr lang="en-US" b="1" dirty="0" smtClean="0"/>
              <a:t> </a:t>
            </a:r>
            <a:r>
              <a:rPr lang="en-US" b="1" dirty="0" err="1" smtClean="0"/>
              <a:t>görmedi</a:t>
            </a:r>
            <a:r>
              <a:rPr lang="en-US" dirty="0" smtClean="0"/>
              <a:t>. </a:t>
            </a:r>
            <a:r>
              <a:rPr lang="en-US" dirty="0" err="1" smtClean="0"/>
              <a:t>AF'li</a:t>
            </a:r>
            <a:r>
              <a:rPr lang="en-US" dirty="0" smtClean="0"/>
              <a:t> </a:t>
            </a:r>
            <a:r>
              <a:rPr lang="en-US" dirty="0" err="1" smtClean="0"/>
              <a:t>hastalarda</a:t>
            </a:r>
            <a:r>
              <a:rPr lang="en-US" dirty="0" smtClean="0"/>
              <a:t> </a:t>
            </a:r>
            <a:r>
              <a:rPr lang="en-US" dirty="0" err="1" smtClean="0"/>
              <a:t>KRT'nin</a:t>
            </a:r>
            <a:r>
              <a:rPr lang="en-US" dirty="0" smtClean="0"/>
              <a:t> </a:t>
            </a:r>
            <a:r>
              <a:rPr lang="en-US" dirty="0" err="1" smtClean="0"/>
              <a:t>etkinliğine</a:t>
            </a:r>
            <a:r>
              <a:rPr lang="en-US" dirty="0" smtClean="0"/>
              <a:t> </a:t>
            </a:r>
            <a:r>
              <a:rPr lang="en-US" dirty="0" err="1" smtClean="0"/>
              <a:t>ilişkin</a:t>
            </a:r>
            <a:r>
              <a:rPr lang="en-US" dirty="0" smtClean="0"/>
              <a:t> </a:t>
            </a:r>
            <a:r>
              <a:rPr lang="en-US" dirty="0" err="1" smtClean="0"/>
              <a:t>kanıtların</a:t>
            </a:r>
            <a:r>
              <a:rPr lang="en-US" dirty="0" smtClean="0"/>
              <a:t> </a:t>
            </a:r>
            <a:r>
              <a:rPr lang="en-US" dirty="0" err="1" smtClean="0"/>
              <a:t>azlığı</a:t>
            </a:r>
            <a:r>
              <a:rPr lang="en-US" dirty="0" smtClean="0"/>
              <a:t> </a:t>
            </a:r>
            <a:r>
              <a:rPr lang="en-US" dirty="0" err="1" smtClean="0"/>
              <a:t>göz</a:t>
            </a:r>
            <a:r>
              <a:rPr lang="en-US" dirty="0" smtClean="0"/>
              <a:t> </a:t>
            </a:r>
            <a:r>
              <a:rPr lang="en-US" dirty="0" err="1" smtClean="0"/>
              <a:t>önüne</a:t>
            </a:r>
            <a:r>
              <a:rPr lang="en-US" dirty="0" smtClean="0"/>
              <a:t> </a:t>
            </a:r>
            <a:r>
              <a:rPr lang="en-US" dirty="0" err="1" smtClean="0"/>
              <a:t>alındığında</a:t>
            </a:r>
            <a:r>
              <a:rPr lang="en-US" dirty="0" smtClean="0"/>
              <a:t>, </a:t>
            </a:r>
            <a:r>
              <a:rPr lang="en-US" dirty="0" err="1" smtClean="0"/>
              <a:t>seçilmiş</a:t>
            </a:r>
            <a:r>
              <a:rPr lang="en-US" dirty="0" smtClean="0"/>
              <a:t> </a:t>
            </a:r>
            <a:r>
              <a:rPr lang="en-US" dirty="0" err="1" smtClean="0"/>
              <a:t>hastalarda</a:t>
            </a:r>
            <a:r>
              <a:rPr lang="en-US" dirty="0" smtClean="0"/>
              <a:t> - </a:t>
            </a:r>
            <a:r>
              <a:rPr lang="en-US" dirty="0" err="1" smtClean="0"/>
              <a:t>özellikle</a:t>
            </a:r>
            <a:r>
              <a:rPr lang="en-US" dirty="0" smtClean="0"/>
              <a:t> QRS ≥ 150 </a:t>
            </a:r>
            <a:r>
              <a:rPr lang="en-US" dirty="0" err="1" smtClean="0"/>
              <a:t>ms</a:t>
            </a:r>
            <a:r>
              <a:rPr lang="en-US" dirty="0" smtClean="0"/>
              <a:t> </a:t>
            </a:r>
            <a:r>
              <a:rPr lang="en-US" dirty="0" err="1" smtClean="0"/>
              <a:t>olanlarda</a:t>
            </a:r>
            <a:r>
              <a:rPr lang="en-US" dirty="0" smtClean="0"/>
              <a:t> - </a:t>
            </a:r>
            <a:r>
              <a:rPr lang="en-US" dirty="0" err="1" smtClean="0"/>
              <a:t>mümkün</a:t>
            </a:r>
            <a:r>
              <a:rPr lang="en-US" dirty="0" smtClean="0"/>
              <a:t> </a:t>
            </a:r>
            <a:r>
              <a:rPr lang="en-US" dirty="0" err="1" smtClean="0"/>
              <a:t>olduğu</a:t>
            </a:r>
            <a:r>
              <a:rPr lang="en-US" dirty="0" smtClean="0"/>
              <a:t> </a:t>
            </a:r>
            <a:r>
              <a:rPr lang="en-US" dirty="0" err="1" smtClean="0"/>
              <a:t>kadar</a:t>
            </a:r>
            <a:r>
              <a:rPr lang="en-US" dirty="0" smtClean="0"/>
              <a:t> </a:t>
            </a:r>
            <a:r>
              <a:rPr lang="en-US" dirty="0" err="1" smtClean="0"/>
              <a:t>yüksek</a:t>
            </a:r>
            <a:r>
              <a:rPr lang="en-US" dirty="0" smtClean="0"/>
              <a:t> </a:t>
            </a:r>
            <a:r>
              <a:rPr lang="en-US" dirty="0" err="1" smtClean="0"/>
              <a:t>bir</a:t>
            </a:r>
            <a:r>
              <a:rPr lang="en-US" dirty="0" smtClean="0"/>
              <a:t> </a:t>
            </a:r>
            <a:r>
              <a:rPr lang="en-US" dirty="0" err="1" smtClean="0"/>
              <a:t>biventriküler</a:t>
            </a:r>
            <a:r>
              <a:rPr lang="en-US" dirty="0" smtClean="0"/>
              <a:t> pacing </a:t>
            </a:r>
            <a:r>
              <a:rPr lang="en-US" dirty="0" err="1" smtClean="0"/>
              <a:t>oranı</a:t>
            </a:r>
            <a:r>
              <a:rPr lang="en-US" dirty="0" smtClean="0"/>
              <a:t> </a:t>
            </a:r>
            <a:r>
              <a:rPr lang="en-US" dirty="0" err="1" smtClean="0"/>
              <a:t>sağlamak</a:t>
            </a:r>
            <a:r>
              <a:rPr lang="en-US" dirty="0" smtClean="0"/>
              <a:t> </a:t>
            </a:r>
            <a:r>
              <a:rPr lang="en-US" dirty="0" err="1" smtClean="0"/>
              <a:t>bir</a:t>
            </a:r>
            <a:r>
              <a:rPr lang="en-US" dirty="0" smtClean="0"/>
              <a:t> </a:t>
            </a:r>
            <a:r>
              <a:rPr lang="en-US" dirty="0" err="1" smtClean="0"/>
              <a:t>seçenek</a:t>
            </a:r>
            <a:r>
              <a:rPr lang="en-US" dirty="0" smtClean="0"/>
              <a:t> </a:t>
            </a:r>
            <a:r>
              <a:rPr lang="en-US" dirty="0" err="1" smtClean="0"/>
              <a:t>olabilir</a:t>
            </a:r>
            <a:r>
              <a:rPr lang="en-US" dirty="0" smtClean="0"/>
              <a:t>.</a:t>
            </a:r>
          </a:p>
          <a:p>
            <a:endParaRPr lang="en-US" dirty="0" smtClean="0"/>
          </a:p>
          <a:p>
            <a:endParaRPr lang="en-US" dirty="0" smtClean="0"/>
          </a:p>
          <a:p>
            <a:r>
              <a:rPr lang="en-US" dirty="0" err="1" smtClean="0"/>
              <a:t>Birkaç</a:t>
            </a:r>
            <a:r>
              <a:rPr lang="en-US" dirty="0" smtClean="0"/>
              <a:t> </a:t>
            </a:r>
            <a:r>
              <a:rPr lang="en-US" dirty="0" err="1" smtClean="0"/>
              <a:t>çalışma</a:t>
            </a:r>
            <a:r>
              <a:rPr lang="en-US" dirty="0" smtClean="0"/>
              <a:t>, </a:t>
            </a:r>
            <a:r>
              <a:rPr lang="en-US" dirty="0" err="1" smtClean="0"/>
              <a:t>atriyoventriküler</a:t>
            </a:r>
            <a:r>
              <a:rPr lang="en-US" dirty="0" smtClean="0"/>
              <a:t> (AV) </a:t>
            </a:r>
            <a:r>
              <a:rPr lang="en-US" dirty="0" err="1" smtClean="0"/>
              <a:t>düğüm</a:t>
            </a:r>
            <a:r>
              <a:rPr lang="en-US" dirty="0" smtClean="0"/>
              <a:t> </a:t>
            </a:r>
            <a:r>
              <a:rPr lang="en-US" dirty="0" err="1" smtClean="0"/>
              <a:t>ablasyonu</a:t>
            </a:r>
            <a:r>
              <a:rPr lang="en-US" dirty="0" smtClean="0"/>
              <a:t> </a:t>
            </a:r>
            <a:r>
              <a:rPr lang="en-US" dirty="0" err="1" smtClean="0"/>
              <a:t>uygulanan</a:t>
            </a:r>
            <a:r>
              <a:rPr lang="en-US" dirty="0" smtClean="0"/>
              <a:t> </a:t>
            </a:r>
            <a:r>
              <a:rPr lang="en-US" dirty="0" err="1" smtClean="0"/>
              <a:t>hastalarda</a:t>
            </a:r>
            <a:r>
              <a:rPr lang="en-US" dirty="0" smtClean="0"/>
              <a:t> </a:t>
            </a:r>
            <a:r>
              <a:rPr lang="en-US" dirty="0" err="1" smtClean="0"/>
              <a:t>KRT'nin</a:t>
            </a:r>
            <a:r>
              <a:rPr lang="en-US" dirty="0" smtClean="0"/>
              <a:t> RV </a:t>
            </a:r>
            <a:r>
              <a:rPr lang="en-US" dirty="0" err="1" smtClean="0"/>
              <a:t>pacing'den</a:t>
            </a:r>
            <a:r>
              <a:rPr lang="en-US" dirty="0" smtClean="0"/>
              <a:t> </a:t>
            </a:r>
            <a:r>
              <a:rPr lang="en-US" dirty="0" err="1" smtClean="0"/>
              <a:t>daha</a:t>
            </a:r>
            <a:r>
              <a:rPr lang="en-US" dirty="0" smtClean="0"/>
              <a:t> </a:t>
            </a:r>
            <a:r>
              <a:rPr lang="en-US" dirty="0" err="1" smtClean="0"/>
              <a:t>üstün</a:t>
            </a:r>
            <a:r>
              <a:rPr lang="en-US" dirty="0" smtClean="0"/>
              <a:t> </a:t>
            </a:r>
            <a:r>
              <a:rPr lang="en-US" dirty="0" err="1" smtClean="0"/>
              <a:t>olduğunu</a:t>
            </a:r>
            <a:r>
              <a:rPr lang="en-US" dirty="0" smtClean="0"/>
              <a:t> </a:t>
            </a:r>
            <a:r>
              <a:rPr lang="en-US" dirty="0" err="1" smtClean="0"/>
              <a:t>göstermiştir</a:t>
            </a:r>
            <a:r>
              <a:rPr lang="en-US" dirty="0" smtClean="0"/>
              <a:t>. </a:t>
            </a:r>
            <a:r>
              <a:rPr lang="en-US" b="1" dirty="0" err="1" smtClean="0"/>
              <a:t>Bununla</a:t>
            </a:r>
            <a:r>
              <a:rPr lang="en-US" b="1" dirty="0" smtClean="0"/>
              <a:t> </a:t>
            </a:r>
            <a:r>
              <a:rPr lang="en-US" b="1" dirty="0" err="1" smtClean="0"/>
              <a:t>birlikte</a:t>
            </a:r>
            <a:r>
              <a:rPr lang="en-US" b="1" dirty="0" smtClean="0"/>
              <a:t>, </a:t>
            </a:r>
            <a:r>
              <a:rPr lang="en-US" b="1" dirty="0" err="1" smtClean="0"/>
              <a:t>farmakolojik</a:t>
            </a:r>
            <a:r>
              <a:rPr lang="en-US" b="1" dirty="0" smtClean="0"/>
              <a:t> </a:t>
            </a:r>
            <a:r>
              <a:rPr lang="en-US" b="1" dirty="0" err="1" smtClean="0"/>
              <a:t>hız</a:t>
            </a:r>
            <a:r>
              <a:rPr lang="en-US" b="1" dirty="0" smtClean="0"/>
              <a:t> </a:t>
            </a:r>
            <a:r>
              <a:rPr lang="en-US" b="1" dirty="0" err="1" smtClean="0"/>
              <a:t>kontrolü</a:t>
            </a:r>
            <a:r>
              <a:rPr lang="en-US" b="1" dirty="0" smtClean="0"/>
              <a:t> </a:t>
            </a:r>
            <a:r>
              <a:rPr lang="en-US" b="1" dirty="0" err="1" smtClean="0"/>
              <a:t>girişimlerine</a:t>
            </a:r>
            <a:r>
              <a:rPr lang="en-US" b="1" dirty="0" smtClean="0"/>
              <a:t> </a:t>
            </a:r>
            <a:r>
              <a:rPr lang="en-US" b="1" dirty="0" err="1" smtClean="0"/>
              <a:t>rağmen</a:t>
            </a:r>
            <a:r>
              <a:rPr lang="en-US" b="1" dirty="0" smtClean="0"/>
              <a:t> </a:t>
            </a:r>
            <a:r>
              <a:rPr lang="en-US" b="1" dirty="0" err="1" smtClean="0"/>
              <a:t>ventriküler</a:t>
            </a:r>
            <a:r>
              <a:rPr lang="en-US" b="1" dirty="0" smtClean="0"/>
              <a:t> </a:t>
            </a:r>
            <a:r>
              <a:rPr lang="en-US" b="1" dirty="0" err="1" smtClean="0"/>
              <a:t>hızın</a:t>
            </a:r>
            <a:r>
              <a:rPr lang="en-US" b="1" dirty="0" smtClean="0"/>
              <a:t> </a:t>
            </a:r>
            <a:r>
              <a:rPr lang="en-US" b="1" dirty="0" err="1" smtClean="0"/>
              <a:t>sürekli</a:t>
            </a:r>
            <a:r>
              <a:rPr lang="en-US" b="1" dirty="0" smtClean="0"/>
              <a:t> </a:t>
            </a:r>
            <a:r>
              <a:rPr lang="en-US" b="1" dirty="0" err="1" smtClean="0"/>
              <a:t>olarak</a:t>
            </a:r>
            <a:r>
              <a:rPr lang="en-US" b="1" dirty="0" smtClean="0"/>
              <a:t> </a:t>
            </a:r>
            <a:r>
              <a:rPr lang="en-US" b="1" dirty="0" err="1" smtClean="0"/>
              <a:t>yüksek</a:t>
            </a:r>
            <a:r>
              <a:rPr lang="en-US" b="1" baseline="0" dirty="0" smtClean="0"/>
              <a:t> </a:t>
            </a:r>
            <a:r>
              <a:rPr lang="en-US" b="1" baseline="0" dirty="0" err="1" smtClean="0"/>
              <a:t>olmad</a:t>
            </a:r>
            <a:r>
              <a:rPr lang="tr-TR" b="1" baseline="0" dirty="0" err="1" smtClean="0"/>
              <a:t>ığı</a:t>
            </a:r>
            <a:r>
              <a:rPr lang="en-US" b="1" baseline="0" dirty="0" smtClean="0"/>
              <a:t> m</a:t>
            </a:r>
            <a:r>
              <a:rPr lang="tr-TR" b="1" baseline="0" dirty="0" smtClean="0"/>
              <a:t>ü</a:t>
            </a:r>
            <a:r>
              <a:rPr lang="en-US" b="1" baseline="0" dirty="0" err="1" smtClean="0"/>
              <a:t>ddetce</a:t>
            </a:r>
            <a:r>
              <a:rPr lang="en-US" b="1" dirty="0" smtClean="0"/>
              <a:t>, AF, </a:t>
            </a:r>
            <a:r>
              <a:rPr lang="en-US" b="1" dirty="0" err="1" smtClean="0"/>
              <a:t>KRT'li</a:t>
            </a:r>
            <a:r>
              <a:rPr lang="en-US" b="1" dirty="0" smtClean="0"/>
              <a:t> </a:t>
            </a:r>
            <a:r>
              <a:rPr lang="en-US" b="1" dirty="0" err="1" smtClean="0"/>
              <a:t>hastalarda</a:t>
            </a:r>
            <a:r>
              <a:rPr lang="en-US" b="1" dirty="0" smtClean="0"/>
              <a:t> AV </a:t>
            </a:r>
            <a:r>
              <a:rPr lang="en-US" b="1" dirty="0" err="1" smtClean="0"/>
              <a:t>düğümü</a:t>
            </a:r>
            <a:r>
              <a:rPr lang="en-US" b="1" dirty="0" smtClean="0"/>
              <a:t> </a:t>
            </a:r>
            <a:r>
              <a:rPr lang="en-US" b="1" dirty="0" err="1" smtClean="0"/>
              <a:t>ablasyonu</a:t>
            </a:r>
            <a:r>
              <a:rPr lang="en-US" b="1" dirty="0" smtClean="0"/>
              <a:t> </a:t>
            </a:r>
            <a:r>
              <a:rPr lang="en-US" b="1" dirty="0" err="1" smtClean="0"/>
              <a:t>gerçekleştirmenin</a:t>
            </a:r>
            <a:r>
              <a:rPr lang="en-US" b="1" dirty="0" smtClean="0"/>
              <a:t> </a:t>
            </a:r>
            <a:r>
              <a:rPr lang="en-US" b="1" dirty="0" err="1" smtClean="0"/>
              <a:t>bir</a:t>
            </a:r>
            <a:r>
              <a:rPr lang="en-US" b="1" dirty="0" smtClean="0"/>
              <a:t> </a:t>
            </a:r>
            <a:r>
              <a:rPr lang="en-US" b="1" dirty="0" err="1" smtClean="0"/>
              <a:t>göstergesi</a:t>
            </a:r>
            <a:r>
              <a:rPr lang="en-US" b="1" dirty="0" smtClean="0"/>
              <a:t> </a:t>
            </a:r>
            <a:r>
              <a:rPr lang="en-US" b="1" dirty="0" err="1" smtClean="0"/>
              <a:t>değildir</a:t>
            </a:r>
            <a:r>
              <a:rPr lang="en-US" b="1" dirty="0" smtClean="0"/>
              <a:t>.</a:t>
            </a:r>
            <a:r>
              <a:rPr lang="en-US" dirty="0" smtClean="0"/>
              <a:t> </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7</a:t>
            </a:fld>
            <a:endParaRPr lang="tr-TR" sz="1400" b="0" strike="noStrike" spc="-1">
              <a:latin typeface="Times New Roman"/>
            </a:endParaRPr>
          </a:p>
        </p:txBody>
      </p:sp>
    </p:spTree>
    <p:extLst>
      <p:ext uri="{BB962C8B-B14F-4D97-AF65-F5344CB8AC3E}">
        <p14:creationId xmlns:p14="http://schemas.microsoft.com/office/powerpoint/2010/main" val="4347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en-US" dirty="0" err="1" smtClean="0"/>
              <a:t>KY’li</a:t>
            </a:r>
            <a:r>
              <a:rPr lang="en-US" dirty="0" smtClean="0"/>
              <a:t> </a:t>
            </a:r>
            <a:r>
              <a:rPr lang="en-US" dirty="0" err="1" smtClean="0"/>
              <a:t>hastalarda</a:t>
            </a:r>
            <a:r>
              <a:rPr lang="en-US" dirty="0" smtClean="0"/>
              <a:t>, </a:t>
            </a:r>
            <a:r>
              <a:rPr lang="en-US" dirty="0" err="1" smtClean="0"/>
              <a:t>özellikle</a:t>
            </a:r>
            <a:r>
              <a:rPr lang="en-US" dirty="0" smtClean="0"/>
              <a:t> </a:t>
            </a:r>
            <a:r>
              <a:rPr lang="en-US" dirty="0" err="1" smtClean="0"/>
              <a:t>daha</a:t>
            </a:r>
            <a:r>
              <a:rPr lang="en-US" dirty="0" smtClean="0"/>
              <a:t> </a:t>
            </a:r>
            <a:r>
              <a:rPr lang="en-US" dirty="0" err="1" smtClean="0"/>
              <a:t>hafif</a:t>
            </a:r>
            <a:r>
              <a:rPr lang="en-US" dirty="0" smtClean="0"/>
              <a:t> </a:t>
            </a:r>
            <a:r>
              <a:rPr lang="en-US" dirty="0" err="1" smtClean="0"/>
              <a:t>semptomları</a:t>
            </a:r>
            <a:r>
              <a:rPr lang="en-US" dirty="0" smtClean="0"/>
              <a:t> </a:t>
            </a:r>
            <a:r>
              <a:rPr lang="en-US" dirty="0" err="1" smtClean="0"/>
              <a:t>olanlarda</a:t>
            </a:r>
            <a:r>
              <a:rPr lang="en-US" dirty="0" smtClean="0"/>
              <a:t> (NYHA I-III), </a:t>
            </a:r>
            <a:r>
              <a:rPr lang="en-US" dirty="0" err="1" smtClean="0"/>
              <a:t>ölümlerin</a:t>
            </a:r>
            <a:r>
              <a:rPr lang="en-US" dirty="0" smtClean="0"/>
              <a:t> </a:t>
            </a:r>
            <a:r>
              <a:rPr lang="en-US" dirty="0" err="1" smtClean="0"/>
              <a:t>yüksek</a:t>
            </a:r>
            <a:r>
              <a:rPr lang="en-US" dirty="0" smtClean="0"/>
              <a:t> </a:t>
            </a:r>
            <a:r>
              <a:rPr lang="en-US" dirty="0" err="1" smtClean="0"/>
              <a:t>bir</a:t>
            </a:r>
            <a:r>
              <a:rPr lang="en-US" dirty="0" smtClean="0"/>
              <a:t> </a:t>
            </a:r>
            <a:r>
              <a:rPr lang="en-US" dirty="0" err="1" smtClean="0"/>
              <a:t>oranı</a:t>
            </a:r>
            <a:r>
              <a:rPr lang="en-US" dirty="0" smtClean="0"/>
              <a:t> </a:t>
            </a:r>
            <a:r>
              <a:rPr lang="en-US" dirty="0" err="1" smtClean="0"/>
              <a:t>aniden</a:t>
            </a:r>
            <a:r>
              <a:rPr lang="en-US" dirty="0" smtClean="0"/>
              <a:t> </a:t>
            </a:r>
            <a:r>
              <a:rPr lang="en-US" dirty="0" err="1" smtClean="0"/>
              <a:t>ve</a:t>
            </a:r>
            <a:r>
              <a:rPr lang="en-US" dirty="0" smtClean="0"/>
              <a:t> </a:t>
            </a:r>
            <a:r>
              <a:rPr lang="en-US" dirty="0" err="1" smtClean="0"/>
              <a:t>beklenmedik</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meydana</a:t>
            </a:r>
            <a:r>
              <a:rPr lang="en-US" dirty="0" smtClean="0"/>
              <a:t> </a:t>
            </a:r>
            <a:r>
              <a:rPr lang="en-US" dirty="0" err="1" smtClean="0"/>
              <a:t>gelmektedir</a:t>
            </a:r>
            <a:r>
              <a:rPr lang="en-US" dirty="0" smtClean="0"/>
              <a:t>. Bu</a:t>
            </a:r>
            <a:r>
              <a:rPr lang="tr-TR" dirty="0" smtClean="0"/>
              <a:t> </a:t>
            </a:r>
            <a:r>
              <a:rPr lang="en-US" dirty="0" smtClean="0"/>
              <a:t> </a:t>
            </a:r>
            <a:r>
              <a:rPr lang="en-US" dirty="0" err="1" smtClean="0"/>
              <a:t>ölümlerin</a:t>
            </a:r>
            <a:r>
              <a:rPr lang="en-US" dirty="0" smtClean="0"/>
              <a:t>  </a:t>
            </a:r>
            <a:r>
              <a:rPr lang="en-US" dirty="0" err="1" smtClean="0"/>
              <a:t>çoğu</a:t>
            </a:r>
            <a:r>
              <a:rPr lang="en-US" dirty="0" smtClean="0"/>
              <a:t> </a:t>
            </a:r>
            <a:r>
              <a:rPr lang="en-US" dirty="0" err="1" smtClean="0"/>
              <a:t>ventriküler</a:t>
            </a:r>
            <a:r>
              <a:rPr lang="en-US" dirty="0" smtClean="0"/>
              <a:t> </a:t>
            </a:r>
            <a:r>
              <a:rPr lang="en-US" dirty="0" err="1" smtClean="0"/>
              <a:t>aritmiler</a:t>
            </a:r>
            <a:r>
              <a:rPr lang="en-US" dirty="0" smtClean="0"/>
              <a:t>, </a:t>
            </a:r>
            <a:r>
              <a:rPr lang="en-US" dirty="0" err="1" smtClean="0"/>
              <a:t>bradikardi</a:t>
            </a:r>
            <a:r>
              <a:rPr lang="en-US" dirty="0" smtClean="0"/>
              <a:t> </a:t>
            </a:r>
            <a:r>
              <a:rPr lang="en-US" dirty="0" err="1" smtClean="0"/>
              <a:t>ve</a:t>
            </a:r>
            <a:r>
              <a:rPr lang="en-US" dirty="0" smtClean="0"/>
              <a:t> </a:t>
            </a:r>
            <a:r>
              <a:rPr lang="en-US" dirty="0" err="1" smtClean="0"/>
              <a:t>asistol</a:t>
            </a:r>
            <a:r>
              <a:rPr lang="en-US" dirty="0" smtClean="0"/>
              <a:t> </a:t>
            </a:r>
            <a:r>
              <a:rPr lang="en-US" dirty="0" err="1" smtClean="0"/>
              <a:t>dahil</a:t>
            </a:r>
            <a:r>
              <a:rPr lang="en-US" dirty="0" smtClean="0"/>
              <a:t> </a:t>
            </a:r>
            <a:r>
              <a:rPr lang="en-US" dirty="0" err="1" smtClean="0"/>
              <a:t>olmak</a:t>
            </a:r>
            <a:r>
              <a:rPr lang="en-US" dirty="0" smtClean="0"/>
              <a:t> </a:t>
            </a:r>
            <a:r>
              <a:rPr lang="en-US" dirty="0" err="1" smtClean="0"/>
              <a:t>üzere</a:t>
            </a:r>
            <a:r>
              <a:rPr lang="en-US" dirty="0" smtClean="0"/>
              <a:t> </a:t>
            </a:r>
            <a:r>
              <a:rPr lang="en-US" dirty="0" err="1" smtClean="0"/>
              <a:t>elektriksel</a:t>
            </a:r>
            <a:r>
              <a:rPr lang="en-US" dirty="0" smtClean="0"/>
              <a:t> </a:t>
            </a:r>
            <a:r>
              <a:rPr lang="en-US" dirty="0" err="1" smtClean="0"/>
              <a:t>bozukluklara</a:t>
            </a:r>
            <a:r>
              <a:rPr lang="en-US" dirty="0" smtClean="0"/>
              <a:t> </a:t>
            </a:r>
            <a:r>
              <a:rPr lang="en-US" dirty="0" err="1" smtClean="0"/>
              <a:t>bağlıd</a:t>
            </a:r>
            <a:r>
              <a:rPr lang="tr-TR" dirty="0" smtClean="0"/>
              <a:t>ı</a:t>
            </a:r>
            <a:r>
              <a:rPr lang="en-US" dirty="0" smtClean="0"/>
              <a:t>r, </a:t>
            </a:r>
            <a:r>
              <a:rPr lang="en-US" dirty="0" err="1" smtClean="0"/>
              <a:t>ancak</a:t>
            </a:r>
            <a:r>
              <a:rPr lang="en-US" dirty="0" smtClean="0"/>
              <a:t> </a:t>
            </a:r>
            <a:r>
              <a:rPr lang="en-US" dirty="0" err="1" smtClean="0"/>
              <a:t>bazıları</a:t>
            </a:r>
            <a:r>
              <a:rPr lang="en-US" dirty="0" smtClean="0"/>
              <a:t> </a:t>
            </a:r>
            <a:r>
              <a:rPr lang="en-US" dirty="0" err="1" smtClean="0"/>
              <a:t>diğer</a:t>
            </a:r>
            <a:r>
              <a:rPr lang="en-US" dirty="0" smtClean="0"/>
              <a:t> </a:t>
            </a:r>
            <a:r>
              <a:rPr lang="en-US" dirty="0" err="1" smtClean="0"/>
              <a:t>akut</a:t>
            </a:r>
            <a:r>
              <a:rPr lang="en-US" dirty="0" smtClean="0"/>
              <a:t> </a:t>
            </a:r>
            <a:r>
              <a:rPr lang="en-US" dirty="0" err="1" smtClean="0"/>
              <a:t>vasküler</a:t>
            </a:r>
            <a:r>
              <a:rPr lang="en-US" dirty="0" smtClean="0"/>
              <a:t> </a:t>
            </a:r>
            <a:r>
              <a:rPr lang="en-US" dirty="0" err="1" smtClean="0"/>
              <a:t>olaylara</a:t>
            </a:r>
            <a:r>
              <a:rPr lang="en-US" dirty="0" smtClean="0"/>
              <a:t> da </a:t>
            </a:r>
            <a:r>
              <a:rPr lang="en-US" dirty="0" err="1" smtClean="0"/>
              <a:t>bağlı</a:t>
            </a:r>
            <a:r>
              <a:rPr lang="en-US" dirty="0" smtClean="0"/>
              <a:t> </a:t>
            </a:r>
            <a:r>
              <a:rPr lang="en-US" dirty="0" err="1" smtClean="0"/>
              <a:t>olabilir</a:t>
            </a:r>
            <a:r>
              <a:rPr lang="en-US" dirty="0" smtClean="0"/>
              <a:t>.</a:t>
            </a:r>
            <a:r>
              <a:rPr lang="tr-TR" dirty="0" smtClean="0"/>
              <a:t> KY </a:t>
            </a:r>
            <a:r>
              <a:rPr lang="tr-TR" dirty="0" err="1" smtClean="0"/>
              <a:t>nın</a:t>
            </a:r>
            <a:r>
              <a:rPr lang="tr-TR" dirty="0" smtClean="0"/>
              <a:t> ilerlemesini durduran veya geciktiren </a:t>
            </a:r>
            <a:r>
              <a:rPr lang="tr-TR" dirty="0" err="1" smtClean="0"/>
              <a:t>medıkal</a:t>
            </a:r>
            <a:r>
              <a:rPr lang="tr-TR" dirty="0" smtClean="0"/>
              <a:t> tedavilerin, yıllık ani ölüm oranlarını azalttığı gösterilmiştir, ancak aritmik olaylar meydana geldiklerinde tedavi etmezler. </a:t>
            </a:r>
            <a:r>
              <a:rPr lang="tr-TR" dirty="0" err="1" smtClean="0"/>
              <a:t>ICD'ler</a:t>
            </a:r>
            <a:r>
              <a:rPr lang="tr-TR" dirty="0" smtClean="0"/>
              <a:t> potansiyel olarak ölümcül </a:t>
            </a:r>
            <a:r>
              <a:rPr lang="tr-TR" dirty="0" err="1" smtClean="0"/>
              <a:t>ventriküler</a:t>
            </a:r>
            <a:r>
              <a:rPr lang="tr-TR" dirty="0" smtClean="0"/>
              <a:t> aritmileri </a:t>
            </a:r>
            <a:r>
              <a:rPr lang="tr-TR" dirty="0" err="1" smtClean="0"/>
              <a:t>edavı</a:t>
            </a:r>
            <a:r>
              <a:rPr lang="tr-TR" dirty="0" smtClean="0"/>
              <a:t> etmede etkilidir ve </a:t>
            </a:r>
            <a:r>
              <a:rPr lang="tr-TR" dirty="0" err="1" smtClean="0"/>
              <a:t>transvenöz</a:t>
            </a:r>
            <a:r>
              <a:rPr lang="tr-TR" dirty="0" smtClean="0"/>
              <a:t> sistemler söz konusu olduğundan </a:t>
            </a:r>
            <a:r>
              <a:rPr lang="tr-TR" dirty="0" err="1" smtClean="0"/>
              <a:t>bradikardiyi</a:t>
            </a:r>
            <a:r>
              <a:rPr lang="tr-TR" dirty="0" smtClean="0"/>
              <a:t> de önlerler. Bazı </a:t>
            </a:r>
            <a:r>
              <a:rPr lang="tr-TR" dirty="0" err="1" smtClean="0"/>
              <a:t>antiaritmik</a:t>
            </a:r>
            <a:r>
              <a:rPr lang="tr-TR" dirty="0" smtClean="0"/>
              <a:t> ilaçlar </a:t>
            </a:r>
            <a:r>
              <a:rPr lang="tr-TR" dirty="0" err="1" smtClean="0"/>
              <a:t>taşiaritmi</a:t>
            </a:r>
            <a:r>
              <a:rPr lang="tr-TR" dirty="0" smtClean="0"/>
              <a:t> ve ani ölüm oranlarını azaltabilir, ancak genel </a:t>
            </a:r>
            <a:r>
              <a:rPr lang="tr-TR" dirty="0" err="1" smtClean="0"/>
              <a:t>mortaliteyi</a:t>
            </a:r>
            <a:r>
              <a:rPr lang="tr-TR" dirty="0" smtClean="0"/>
              <a:t> azaltmaz ve hatta artırabilirler.</a:t>
            </a:r>
            <a:endParaRPr lang="en-US" dirty="0" smtClean="0"/>
          </a:p>
          <a:p>
            <a:endParaRPr lang="en-US" dirty="0" smtClean="0"/>
          </a:p>
          <a:p>
            <a:endParaRPr lang="en-US" dirty="0" smtClean="0"/>
          </a:p>
          <a:p>
            <a:endParaRPr lang="en-US" dirty="0" smtClean="0"/>
          </a:p>
          <a:p>
            <a:r>
              <a:rPr lang="tr-TR" dirty="0" smtClean="0"/>
              <a:t>ICD veya CRT-D </a:t>
            </a:r>
            <a:r>
              <a:rPr lang="tr-TR" dirty="0" err="1" smtClean="0"/>
              <a:t>implantasyonunun</a:t>
            </a:r>
            <a:r>
              <a:rPr lang="tr-TR" dirty="0" smtClean="0"/>
              <a:t> ardından, şok etkinliğini </a:t>
            </a:r>
            <a:r>
              <a:rPr lang="en-US" dirty="0" smtClean="0"/>
              <a:t>art</a:t>
            </a:r>
            <a:r>
              <a:rPr lang="tr-TR" dirty="0" smtClean="0"/>
              <a:t>ı</a:t>
            </a:r>
            <a:r>
              <a:rPr lang="en-US" dirty="0" smtClean="0"/>
              <a:t>r</a:t>
            </a:r>
            <a:r>
              <a:rPr lang="tr-TR" dirty="0" err="1" smtClean="0"/>
              <a:t>madığı</a:t>
            </a:r>
            <a:r>
              <a:rPr lang="en-US" dirty="0" smtClean="0"/>
              <a:t> </a:t>
            </a:r>
            <a:r>
              <a:rPr lang="tr-TR" dirty="0" smtClean="0"/>
              <a:t>veya aritmik ölümü azaltmadığı için rutin </a:t>
            </a:r>
            <a:r>
              <a:rPr lang="tr-TR" dirty="0" err="1" smtClean="0"/>
              <a:t>defibrilasyon</a:t>
            </a:r>
            <a:r>
              <a:rPr lang="tr-TR" dirty="0" smtClean="0"/>
              <a:t> eşik testi artık yapılmamaktadır.</a:t>
            </a:r>
            <a:endParaRPr lang="en-US" dirty="0" smtClean="0"/>
          </a:p>
          <a:p>
            <a:endParaRPr lang="en-US" dirty="0" smtClean="0"/>
          </a:p>
          <a:p>
            <a:r>
              <a:rPr lang="tr-TR" dirty="0" smtClean="0"/>
              <a:t>Genel olarak, birincil </a:t>
            </a:r>
            <a:r>
              <a:rPr lang="en-US" dirty="0" err="1" smtClean="0"/>
              <a:t>koruma</a:t>
            </a:r>
            <a:r>
              <a:rPr lang="en-US" dirty="0" smtClean="0"/>
              <a:t> </a:t>
            </a:r>
            <a:r>
              <a:rPr lang="en-US" dirty="0" err="1" smtClean="0"/>
              <a:t>ama</a:t>
            </a:r>
            <a:r>
              <a:rPr lang="tr-TR" dirty="0" smtClean="0"/>
              <a:t>ç</a:t>
            </a:r>
            <a:r>
              <a:rPr lang="en-US" dirty="0" smtClean="0"/>
              <a:t>l</a:t>
            </a:r>
            <a:r>
              <a:rPr lang="tr-TR" dirty="0" smtClean="0"/>
              <a:t>ı</a:t>
            </a:r>
            <a:r>
              <a:rPr lang="en-US" dirty="0" smtClean="0"/>
              <a:t> </a:t>
            </a:r>
            <a:r>
              <a:rPr lang="tr-TR" dirty="0" smtClean="0"/>
              <a:t>ICD</a:t>
            </a:r>
            <a:r>
              <a:rPr lang="en-US" baseline="0" dirty="0" smtClean="0"/>
              <a:t> </a:t>
            </a:r>
            <a:r>
              <a:rPr lang="en-US" baseline="0" dirty="0" err="1" smtClean="0"/>
              <a:t>implantasyonu</a:t>
            </a:r>
            <a:r>
              <a:rPr lang="en-US" baseline="0" dirty="0" smtClean="0"/>
              <a:t> </a:t>
            </a:r>
            <a:r>
              <a:rPr lang="en-US" baseline="0" dirty="0" err="1" smtClean="0"/>
              <a:t>sonras</a:t>
            </a:r>
            <a:r>
              <a:rPr lang="tr-TR" baseline="0" dirty="0" smtClean="0"/>
              <a:t>ı</a:t>
            </a:r>
            <a:r>
              <a:rPr lang="en-US" baseline="0" dirty="0" smtClean="0"/>
              <a:t>  </a:t>
            </a:r>
            <a:r>
              <a:rPr lang="tr-TR" dirty="0" err="1" smtClean="0"/>
              <a:t>pacing</a:t>
            </a:r>
            <a:r>
              <a:rPr lang="en-US" baseline="0" dirty="0" smtClean="0"/>
              <a:t> e</a:t>
            </a:r>
            <a:r>
              <a:rPr lang="tr-TR" baseline="0" dirty="0" smtClean="0"/>
              <a:t>ş</a:t>
            </a:r>
            <a:r>
              <a:rPr lang="en-US" baseline="0" dirty="0" err="1" smtClean="0"/>
              <a:t>i</a:t>
            </a:r>
            <a:r>
              <a:rPr lang="tr-TR" baseline="0" dirty="0" smtClean="0"/>
              <a:t>ğ</a:t>
            </a:r>
            <a:r>
              <a:rPr lang="en-US" baseline="0" dirty="0" err="1" smtClean="0"/>
              <a:t>i</a:t>
            </a:r>
            <a:r>
              <a:rPr lang="en-US" baseline="0" dirty="0" smtClean="0"/>
              <a:t>  </a:t>
            </a:r>
            <a:r>
              <a:rPr lang="tr-TR" dirty="0" smtClean="0"/>
              <a:t>40/</a:t>
            </a:r>
            <a:r>
              <a:rPr lang="tr-TR" dirty="0" err="1" smtClean="0"/>
              <a:t>dk</a:t>
            </a:r>
            <a:r>
              <a:rPr lang="en-US" baseline="0" dirty="0" smtClean="0"/>
              <a:t> ; </a:t>
            </a:r>
            <a:r>
              <a:rPr lang="tr-TR" dirty="0" smtClean="0"/>
              <a:t>taşikardi tedavi bölgesi &gt;200/</a:t>
            </a:r>
            <a:r>
              <a:rPr lang="tr-TR" dirty="0" err="1" smtClean="0"/>
              <a:t>dk</a:t>
            </a:r>
            <a:r>
              <a:rPr lang="tr-TR" baseline="0" dirty="0" smtClean="0"/>
              <a:t> </a:t>
            </a:r>
            <a:r>
              <a:rPr lang="en-US" dirty="0" err="1" smtClean="0"/>
              <a:t>ola</a:t>
            </a:r>
            <a:r>
              <a:rPr lang="tr-TR" dirty="0" smtClean="0"/>
              <a:t>c</a:t>
            </a:r>
            <a:r>
              <a:rPr lang="en-US" dirty="0" err="1" smtClean="0"/>
              <a:t>ak</a:t>
            </a:r>
            <a:r>
              <a:rPr lang="en-US" dirty="0" smtClean="0"/>
              <a:t> </a:t>
            </a:r>
            <a:r>
              <a:rPr lang="tr-TR" dirty="0" smtClean="0"/>
              <a:t>şekilde </a:t>
            </a:r>
            <a:r>
              <a:rPr lang="tr-TR" dirty="0" err="1" smtClean="0"/>
              <a:t>programlanm</a:t>
            </a:r>
            <a:r>
              <a:rPr lang="en-US" dirty="0" smtClean="0"/>
              <a:t>al</a:t>
            </a:r>
            <a:r>
              <a:rPr lang="tr-TR" dirty="0" smtClean="0"/>
              <a:t>ı</a:t>
            </a:r>
            <a:r>
              <a:rPr lang="en-US" dirty="0" smtClean="0"/>
              <a:t>d</a:t>
            </a:r>
            <a:r>
              <a:rPr lang="tr-TR" dirty="0" smtClean="0"/>
              <a:t>ı</a:t>
            </a:r>
            <a:r>
              <a:rPr lang="en-US" dirty="0" smtClean="0"/>
              <a:t>r</a:t>
            </a:r>
            <a:r>
              <a:rPr lang="tr-TR" dirty="0" smtClean="0"/>
              <a:t>.</a:t>
            </a:r>
            <a:endParaRPr lang="en-US" dirty="0" smtClean="0"/>
          </a:p>
          <a:p>
            <a:endParaRPr lang="en-US" dirty="0" smtClean="0"/>
          </a:p>
          <a:p>
            <a:r>
              <a:rPr lang="tr-TR" dirty="0" smtClean="0"/>
              <a:t>İkincil önleme için programlama, hastanın özel ihtiyaçlarına göre uyarlanmalıdır.</a:t>
            </a:r>
            <a:endParaRPr lang="en-US" dirty="0" smtClean="0"/>
          </a:p>
          <a:p>
            <a:endParaRPr lang="en-US" dirty="0" smtClean="0"/>
          </a:p>
          <a:p>
            <a:r>
              <a:rPr lang="tr-TR" dirty="0" err="1" smtClean="0"/>
              <a:t>Ventriküler</a:t>
            </a:r>
            <a:r>
              <a:rPr lang="tr-TR" dirty="0" smtClean="0"/>
              <a:t> aritmiler bir komplikasyon ve</a:t>
            </a:r>
            <a:r>
              <a:rPr lang="en-US" dirty="0" err="1" smtClean="0"/>
              <a:t>ya</a:t>
            </a:r>
            <a:r>
              <a:rPr lang="tr-TR" dirty="0" smtClean="0"/>
              <a:t> bazı durumlarda KY nedeni olabilir. Sık </a:t>
            </a:r>
            <a:r>
              <a:rPr lang="tr-TR" dirty="0" err="1" smtClean="0"/>
              <a:t>ventriküler</a:t>
            </a:r>
            <a:r>
              <a:rPr lang="tr-TR" dirty="0" smtClean="0"/>
              <a:t> prematüre atımlar geri dönüşümlü </a:t>
            </a:r>
            <a:r>
              <a:rPr lang="tr-TR" dirty="0" err="1" smtClean="0"/>
              <a:t>sistolik</a:t>
            </a:r>
            <a:r>
              <a:rPr lang="tr-TR" dirty="0" smtClean="0"/>
              <a:t> </a:t>
            </a:r>
            <a:r>
              <a:rPr lang="tr-TR" dirty="0" err="1" smtClean="0"/>
              <a:t>disfonksiyona</a:t>
            </a:r>
            <a:r>
              <a:rPr lang="tr-TR" dirty="0" smtClean="0"/>
              <a:t> yol açabilir. Olası faktörler arasında </a:t>
            </a:r>
            <a:r>
              <a:rPr lang="en-US" dirty="0" err="1" smtClean="0"/>
              <a:t>dissenkroni</a:t>
            </a:r>
            <a:r>
              <a:rPr lang="tr-TR" dirty="0" smtClean="0"/>
              <a:t> ve anormal kalsiyum kullanımı sayılabilir.</a:t>
            </a:r>
            <a:r>
              <a:rPr lang="en-US" dirty="0" smtClean="0"/>
              <a:t> </a:t>
            </a:r>
            <a:r>
              <a:rPr lang="en-US" dirty="0" err="1" smtClean="0"/>
              <a:t>KY'deki</a:t>
            </a:r>
            <a:r>
              <a:rPr lang="en-US" dirty="0" smtClean="0"/>
              <a:t> </a:t>
            </a:r>
            <a:r>
              <a:rPr lang="en-US" dirty="0" err="1" smtClean="0"/>
              <a:t>ventriküler</a:t>
            </a:r>
            <a:r>
              <a:rPr lang="en-US" dirty="0" smtClean="0"/>
              <a:t> </a:t>
            </a:r>
            <a:r>
              <a:rPr lang="en-US" dirty="0" err="1" smtClean="0"/>
              <a:t>aritmilerin</a:t>
            </a:r>
            <a:r>
              <a:rPr lang="en-US" dirty="0" smtClean="0"/>
              <a:t> ilk </a:t>
            </a:r>
            <a:r>
              <a:rPr lang="en-US" dirty="0" err="1" smtClean="0"/>
              <a:t>yönetimi</a:t>
            </a:r>
            <a:r>
              <a:rPr lang="en-US" dirty="0" smtClean="0"/>
              <a:t>, </a:t>
            </a:r>
            <a:r>
              <a:rPr lang="en-US" dirty="0" err="1" smtClean="0"/>
              <a:t>potansiyel</a:t>
            </a:r>
            <a:r>
              <a:rPr lang="en-US" dirty="0" smtClean="0"/>
              <a:t> </a:t>
            </a:r>
            <a:r>
              <a:rPr lang="en-US" dirty="0" err="1" smtClean="0"/>
              <a:t>tetikleyicilerin</a:t>
            </a:r>
            <a:r>
              <a:rPr lang="en-US" dirty="0" smtClean="0"/>
              <a:t> (</a:t>
            </a:r>
            <a:r>
              <a:rPr lang="en-US" dirty="0" err="1" smtClean="0"/>
              <a:t>elektrolit</a:t>
            </a:r>
            <a:r>
              <a:rPr lang="en-US" dirty="0" smtClean="0"/>
              <a:t> </a:t>
            </a:r>
            <a:r>
              <a:rPr lang="en-US" dirty="0" err="1" smtClean="0"/>
              <a:t>anormallikleri</a:t>
            </a:r>
            <a:r>
              <a:rPr lang="en-US" dirty="0" smtClean="0"/>
              <a:t>, </a:t>
            </a:r>
            <a:r>
              <a:rPr lang="en-US" dirty="0" err="1" smtClean="0"/>
              <a:t>özellikle</a:t>
            </a:r>
            <a:r>
              <a:rPr lang="en-US" dirty="0" smtClean="0"/>
              <a:t> </a:t>
            </a:r>
            <a:r>
              <a:rPr lang="en-US" dirty="0" err="1" smtClean="0"/>
              <a:t>hipo</a:t>
            </a:r>
            <a:r>
              <a:rPr lang="en-US" dirty="0" smtClean="0"/>
              <a:t>/</a:t>
            </a:r>
            <a:r>
              <a:rPr lang="en-US" dirty="0" err="1" smtClean="0"/>
              <a:t>hiperkalemi</a:t>
            </a:r>
            <a:r>
              <a:rPr lang="en-US" dirty="0" smtClean="0"/>
              <a:t> </a:t>
            </a:r>
            <a:r>
              <a:rPr lang="en-US" dirty="0" err="1" smtClean="0"/>
              <a:t>ve</a:t>
            </a:r>
            <a:r>
              <a:rPr lang="en-US" dirty="0" smtClean="0"/>
              <a:t> pro-</a:t>
            </a:r>
            <a:r>
              <a:rPr lang="en-US" dirty="0" err="1" smtClean="0"/>
              <a:t>aritmik</a:t>
            </a:r>
            <a:r>
              <a:rPr lang="en-US" dirty="0" smtClean="0"/>
              <a:t> </a:t>
            </a:r>
            <a:r>
              <a:rPr lang="en-US" dirty="0" err="1" smtClean="0"/>
              <a:t>ilaçlar</a:t>
            </a:r>
            <a:r>
              <a:rPr lang="en-US" dirty="0" smtClean="0"/>
              <a:t> </a:t>
            </a:r>
            <a:r>
              <a:rPr lang="en-US" dirty="0" err="1" smtClean="0"/>
              <a:t>dahil</a:t>
            </a:r>
            <a:r>
              <a:rPr lang="en-US" dirty="0" smtClean="0"/>
              <a:t>) </a:t>
            </a:r>
            <a:r>
              <a:rPr lang="en-US" dirty="0" err="1" smtClean="0"/>
              <a:t>düzeltilmesinin</a:t>
            </a:r>
            <a:r>
              <a:rPr lang="en-US" dirty="0" smtClean="0"/>
              <a:t> </a:t>
            </a:r>
            <a:r>
              <a:rPr lang="en-US" dirty="0" err="1" smtClean="0"/>
              <a:t>yanı</a:t>
            </a:r>
            <a:r>
              <a:rPr lang="en-US" dirty="0" smtClean="0"/>
              <a:t> </a:t>
            </a:r>
            <a:r>
              <a:rPr lang="en-US" dirty="0" err="1" smtClean="0"/>
              <a:t>sıra</a:t>
            </a:r>
            <a:r>
              <a:rPr lang="en-US" dirty="0" smtClean="0"/>
              <a:t> KY </a:t>
            </a:r>
            <a:r>
              <a:rPr lang="en-US" dirty="0" err="1" smtClean="0"/>
              <a:t>ilaç</a:t>
            </a:r>
            <a:r>
              <a:rPr lang="en-US" dirty="0" smtClean="0"/>
              <a:t> </a:t>
            </a:r>
            <a:r>
              <a:rPr lang="en-US" dirty="0" err="1" smtClean="0"/>
              <a:t>tedavisinin</a:t>
            </a:r>
            <a:r>
              <a:rPr lang="en-US" dirty="0" smtClean="0"/>
              <a:t> </a:t>
            </a:r>
            <a:r>
              <a:rPr lang="en-US" dirty="0" err="1" smtClean="0"/>
              <a:t>optimizasyonunu</a:t>
            </a:r>
            <a:r>
              <a:rPr lang="en-US" dirty="0" smtClean="0"/>
              <a:t> </a:t>
            </a:r>
            <a:r>
              <a:rPr lang="en-US" dirty="0" err="1" smtClean="0"/>
              <a:t>içermelidir</a:t>
            </a:r>
            <a:r>
              <a:rPr lang="en-US" dirty="0" smtClean="0"/>
              <a:t>. </a:t>
            </a:r>
            <a:r>
              <a:rPr lang="en-US" dirty="0" err="1" smtClean="0"/>
              <a:t>İskemi</a:t>
            </a:r>
            <a:r>
              <a:rPr lang="en-US" dirty="0" smtClean="0"/>
              <a:t> </a:t>
            </a:r>
            <a:r>
              <a:rPr lang="en-US" dirty="0" err="1" smtClean="0"/>
              <a:t>tetikleyici</a:t>
            </a:r>
            <a:r>
              <a:rPr lang="en-US" dirty="0" smtClean="0"/>
              <a:t> </a:t>
            </a:r>
            <a:r>
              <a:rPr lang="en-US" dirty="0" err="1" smtClean="0"/>
              <a:t>bir</a:t>
            </a:r>
            <a:r>
              <a:rPr lang="en-US" dirty="0" smtClean="0"/>
              <a:t> </a:t>
            </a:r>
            <a:r>
              <a:rPr lang="en-US" dirty="0" err="1" smtClean="0"/>
              <a:t>faktör</a:t>
            </a:r>
            <a:r>
              <a:rPr lang="en-US" dirty="0" smtClean="0"/>
              <a:t> </a:t>
            </a:r>
            <a:r>
              <a:rPr lang="en-US" dirty="0" err="1" smtClean="0"/>
              <a:t>olabilse</a:t>
            </a:r>
            <a:r>
              <a:rPr lang="en-US" dirty="0" smtClean="0"/>
              <a:t> de, </a:t>
            </a:r>
            <a:r>
              <a:rPr lang="en-US" dirty="0" err="1" smtClean="0"/>
              <a:t>revaskülarizasyonun</a:t>
            </a:r>
            <a:r>
              <a:rPr lang="en-US" dirty="0" smtClean="0"/>
              <a:t> </a:t>
            </a:r>
            <a:r>
              <a:rPr lang="en-US" dirty="0" err="1" smtClean="0"/>
              <a:t>ventriküler</a:t>
            </a:r>
            <a:r>
              <a:rPr lang="en-US" dirty="0" smtClean="0"/>
              <a:t> </a:t>
            </a:r>
            <a:r>
              <a:rPr lang="en-US" dirty="0" err="1" smtClean="0"/>
              <a:t>aritmi</a:t>
            </a:r>
            <a:r>
              <a:rPr lang="en-US" dirty="0" smtClean="0"/>
              <a:t> </a:t>
            </a:r>
            <a:r>
              <a:rPr lang="en-US" dirty="0" err="1" smtClean="0"/>
              <a:t>riskini</a:t>
            </a:r>
            <a:r>
              <a:rPr lang="en-US" dirty="0" smtClean="0"/>
              <a:t> </a:t>
            </a:r>
            <a:r>
              <a:rPr lang="en-US" dirty="0" err="1" smtClean="0"/>
              <a:t>azalttığı</a:t>
            </a:r>
            <a:r>
              <a:rPr lang="en-US" dirty="0" smtClean="0"/>
              <a:t> </a:t>
            </a:r>
            <a:r>
              <a:rPr lang="en-US" dirty="0" err="1" smtClean="0"/>
              <a:t>gösterilmemiştir</a:t>
            </a:r>
            <a:r>
              <a:rPr lang="en-US" dirty="0" smtClean="0"/>
              <a:t>. </a:t>
            </a:r>
            <a:r>
              <a:rPr lang="en-US" dirty="0" err="1" smtClean="0"/>
              <a:t>Amiodaron</a:t>
            </a:r>
            <a:r>
              <a:rPr lang="en-US" dirty="0" smtClean="0"/>
              <a:t>, </a:t>
            </a:r>
            <a:r>
              <a:rPr lang="en-US" dirty="0" err="1" smtClean="0"/>
              <a:t>ventriküler</a:t>
            </a:r>
            <a:r>
              <a:rPr lang="en-US" dirty="0" smtClean="0"/>
              <a:t> </a:t>
            </a:r>
            <a:r>
              <a:rPr lang="en-US" dirty="0" err="1" smtClean="0"/>
              <a:t>aritmilerin</a:t>
            </a:r>
            <a:r>
              <a:rPr lang="en-US" dirty="0" smtClean="0"/>
              <a:t> </a:t>
            </a:r>
            <a:r>
              <a:rPr lang="en-US" dirty="0" err="1" smtClean="0"/>
              <a:t>baskılanmasında</a:t>
            </a:r>
            <a:r>
              <a:rPr lang="en-US" dirty="0" smtClean="0"/>
              <a:t>  </a:t>
            </a:r>
            <a:r>
              <a:rPr lang="en-US" dirty="0" err="1" smtClean="0"/>
              <a:t>etkilidir</a:t>
            </a:r>
            <a:r>
              <a:rPr lang="en-US" dirty="0" smtClean="0"/>
              <a:t>. </a:t>
            </a:r>
            <a:r>
              <a:rPr lang="en-US" dirty="0" err="1" smtClean="0"/>
              <a:t>Ancak</a:t>
            </a:r>
            <a:r>
              <a:rPr lang="en-US" dirty="0" smtClean="0"/>
              <a:t>, </a:t>
            </a:r>
            <a:r>
              <a:rPr lang="en-US" b="1" dirty="0" err="1" smtClean="0"/>
              <a:t>ani</a:t>
            </a:r>
            <a:r>
              <a:rPr lang="en-US" b="1" dirty="0" smtClean="0"/>
              <a:t> </a:t>
            </a:r>
            <a:r>
              <a:rPr lang="en-US" b="1" dirty="0" err="1" smtClean="0"/>
              <a:t>kardiyak</a:t>
            </a:r>
            <a:r>
              <a:rPr lang="en-US" b="1" dirty="0" smtClean="0"/>
              <a:t> </a:t>
            </a:r>
            <a:r>
              <a:rPr lang="en-US" b="1" dirty="0" err="1" smtClean="0"/>
              <a:t>ölüm</a:t>
            </a:r>
            <a:r>
              <a:rPr lang="en-US" b="1" dirty="0" smtClean="0"/>
              <a:t> </a:t>
            </a:r>
            <a:r>
              <a:rPr lang="en-US" b="1" dirty="0" err="1" smtClean="0"/>
              <a:t>veya</a:t>
            </a:r>
            <a:r>
              <a:rPr lang="en-US" b="1" dirty="0" smtClean="0"/>
              <a:t> </a:t>
            </a:r>
            <a:r>
              <a:rPr lang="en-US" b="1" dirty="0" err="1" smtClean="0"/>
              <a:t>genel</a:t>
            </a:r>
            <a:r>
              <a:rPr lang="en-US" b="1" dirty="0" smtClean="0"/>
              <a:t> </a:t>
            </a:r>
            <a:r>
              <a:rPr lang="en-US" b="1" dirty="0" err="1" smtClean="0"/>
              <a:t>mortalite</a:t>
            </a:r>
            <a:r>
              <a:rPr lang="en-US" b="1" dirty="0" smtClean="0"/>
              <a:t> </a:t>
            </a:r>
            <a:r>
              <a:rPr lang="en-US" b="1" dirty="0" err="1" smtClean="0"/>
              <a:t>insidansını</a:t>
            </a:r>
            <a:r>
              <a:rPr lang="en-US" b="1" dirty="0" smtClean="0"/>
              <a:t> </a:t>
            </a:r>
            <a:r>
              <a:rPr lang="en-US" b="1" dirty="0" err="1" smtClean="0"/>
              <a:t>azaltmaz</a:t>
            </a:r>
            <a:r>
              <a:rPr lang="en-US" b="1" dirty="0" smtClean="0"/>
              <a:t>. </a:t>
            </a:r>
            <a:r>
              <a:rPr lang="en-US" dirty="0" err="1" smtClean="0"/>
              <a:t>Prematür</a:t>
            </a:r>
            <a:r>
              <a:rPr lang="en-US" dirty="0" smtClean="0"/>
              <a:t> </a:t>
            </a:r>
            <a:r>
              <a:rPr lang="en-US" dirty="0" err="1" smtClean="0"/>
              <a:t>ventriküler</a:t>
            </a:r>
            <a:r>
              <a:rPr lang="en-US" dirty="0" smtClean="0"/>
              <a:t> </a:t>
            </a:r>
            <a:r>
              <a:rPr lang="en-US" dirty="0" err="1" smtClean="0"/>
              <a:t>kasılma</a:t>
            </a:r>
            <a:r>
              <a:rPr lang="en-US" dirty="0" smtClean="0"/>
              <a:t> </a:t>
            </a:r>
            <a:r>
              <a:rPr lang="en-US" dirty="0" err="1" smtClean="0"/>
              <a:t>ile</a:t>
            </a:r>
            <a:r>
              <a:rPr lang="en-US" dirty="0" smtClean="0"/>
              <a:t> </a:t>
            </a:r>
            <a:r>
              <a:rPr lang="en-US" dirty="0" err="1" smtClean="0"/>
              <a:t>indüklenen</a:t>
            </a:r>
            <a:r>
              <a:rPr lang="en-US" dirty="0" smtClean="0"/>
              <a:t> </a:t>
            </a:r>
            <a:r>
              <a:rPr lang="en-US" dirty="0" err="1" smtClean="0"/>
              <a:t>KMP'si</a:t>
            </a:r>
            <a:r>
              <a:rPr lang="en-US" dirty="0" smtClean="0"/>
              <a:t> </a:t>
            </a:r>
            <a:r>
              <a:rPr lang="en-US" dirty="0" err="1" smtClean="0"/>
              <a:t>olan</a:t>
            </a:r>
            <a:r>
              <a:rPr lang="en-US" dirty="0" smtClean="0"/>
              <a:t> </a:t>
            </a:r>
            <a:r>
              <a:rPr lang="en-US" dirty="0" err="1" smtClean="0"/>
              <a:t>hastalarda</a:t>
            </a:r>
            <a:r>
              <a:rPr lang="en-US" dirty="0" smtClean="0"/>
              <a:t>, </a:t>
            </a:r>
            <a:r>
              <a:rPr lang="en-US" dirty="0" err="1" smtClean="0"/>
              <a:t>amiodaron</a:t>
            </a:r>
            <a:r>
              <a:rPr lang="en-US" dirty="0" smtClean="0"/>
              <a:t> </a:t>
            </a:r>
            <a:r>
              <a:rPr lang="en-US" dirty="0" err="1" smtClean="0"/>
              <a:t>uygulamasının</a:t>
            </a:r>
            <a:r>
              <a:rPr lang="en-US" dirty="0" smtClean="0"/>
              <a:t> </a:t>
            </a:r>
            <a:r>
              <a:rPr lang="en-US" dirty="0" err="1" smtClean="0"/>
              <a:t>tekrarlayan</a:t>
            </a:r>
            <a:r>
              <a:rPr lang="en-US" dirty="0" smtClean="0"/>
              <a:t> </a:t>
            </a:r>
            <a:r>
              <a:rPr lang="en-US" dirty="0" err="1" smtClean="0"/>
              <a:t>aritmileri</a:t>
            </a:r>
            <a:r>
              <a:rPr lang="en-US" dirty="0" smtClean="0"/>
              <a:t> </a:t>
            </a:r>
            <a:r>
              <a:rPr lang="en-US" dirty="0" err="1" smtClean="0"/>
              <a:t>azalttığı</a:t>
            </a:r>
            <a:r>
              <a:rPr lang="en-US" dirty="0" smtClean="0"/>
              <a:t> </a:t>
            </a:r>
            <a:r>
              <a:rPr lang="en-US" dirty="0" err="1" smtClean="0"/>
              <a:t>ve</a:t>
            </a:r>
            <a:r>
              <a:rPr lang="en-US" dirty="0" smtClean="0"/>
              <a:t> </a:t>
            </a:r>
            <a:r>
              <a:rPr lang="en-US" dirty="0" err="1" smtClean="0"/>
              <a:t>semptomları</a:t>
            </a:r>
            <a:r>
              <a:rPr lang="en-US" dirty="0" smtClean="0"/>
              <a:t> </a:t>
            </a:r>
            <a:r>
              <a:rPr lang="en-US" dirty="0" err="1" smtClean="0"/>
              <a:t>ve</a:t>
            </a:r>
            <a:r>
              <a:rPr lang="en-US" dirty="0" smtClean="0"/>
              <a:t> LV </a:t>
            </a:r>
            <a:r>
              <a:rPr lang="en-US" dirty="0" err="1" smtClean="0"/>
              <a:t>fonksiyonunu</a:t>
            </a:r>
            <a:r>
              <a:rPr lang="en-US" dirty="0" smtClean="0"/>
              <a:t> </a:t>
            </a:r>
            <a:r>
              <a:rPr lang="en-US" dirty="0" err="1" smtClean="0"/>
              <a:t>iyileştirdiği</a:t>
            </a:r>
            <a:r>
              <a:rPr lang="en-US" dirty="0" smtClean="0"/>
              <a:t> </a:t>
            </a:r>
            <a:r>
              <a:rPr lang="en-US" dirty="0" err="1" smtClean="0"/>
              <a:t>düşünülebilir</a:t>
            </a:r>
            <a:r>
              <a:rPr lang="en-US" dirty="0" smtClean="0"/>
              <a:t>, </a:t>
            </a:r>
            <a:r>
              <a:rPr lang="en-US" dirty="0" err="1" smtClean="0"/>
              <a:t>ancak</a:t>
            </a:r>
            <a:r>
              <a:rPr lang="en-US" dirty="0" smtClean="0"/>
              <a:t> </a:t>
            </a:r>
            <a:r>
              <a:rPr lang="en-US" dirty="0" err="1" smtClean="0"/>
              <a:t>yan</a:t>
            </a:r>
            <a:r>
              <a:rPr lang="en-US" dirty="0" smtClean="0"/>
              <a:t> </a:t>
            </a:r>
            <a:r>
              <a:rPr lang="en-US" dirty="0" err="1" smtClean="0"/>
              <a:t>etkileri</a:t>
            </a:r>
            <a:r>
              <a:rPr lang="en-US" dirty="0" smtClean="0"/>
              <a:t> de </a:t>
            </a:r>
            <a:r>
              <a:rPr lang="en-US" dirty="0" err="1" smtClean="0"/>
              <a:t>dikkate</a:t>
            </a:r>
            <a:r>
              <a:rPr lang="en-US" dirty="0" smtClean="0"/>
              <a:t> </a:t>
            </a:r>
            <a:r>
              <a:rPr lang="en-US" dirty="0" err="1" smtClean="0"/>
              <a:t>alınmalıdır</a:t>
            </a:r>
            <a:r>
              <a:rPr lang="en-US" dirty="0" smtClean="0"/>
              <a:t>. </a:t>
            </a:r>
            <a:r>
              <a:rPr lang="en-US" dirty="0" err="1" smtClean="0"/>
              <a:t>VPB'lerin</a:t>
            </a:r>
            <a:r>
              <a:rPr lang="en-US" dirty="0" smtClean="0"/>
              <a:t> </a:t>
            </a:r>
            <a:r>
              <a:rPr lang="en-US" dirty="0" err="1" smtClean="0"/>
              <a:t>radyofrekans</a:t>
            </a:r>
            <a:r>
              <a:rPr lang="en-US" dirty="0" smtClean="0"/>
              <a:t> </a:t>
            </a:r>
            <a:r>
              <a:rPr lang="en-US" dirty="0" err="1" smtClean="0"/>
              <a:t>ablasyonu</a:t>
            </a:r>
            <a:r>
              <a:rPr lang="en-US" dirty="0" smtClean="0"/>
              <a:t>, </a:t>
            </a:r>
            <a:r>
              <a:rPr lang="en-US" dirty="0" err="1" smtClean="0"/>
              <a:t>VPB'ler</a:t>
            </a:r>
            <a:r>
              <a:rPr lang="en-US" dirty="0" smtClean="0"/>
              <a:t> LV </a:t>
            </a:r>
            <a:r>
              <a:rPr lang="en-US" dirty="0" err="1" smtClean="0"/>
              <a:t>işlev</a:t>
            </a:r>
            <a:r>
              <a:rPr lang="en-US" dirty="0" smtClean="0"/>
              <a:t> </a:t>
            </a:r>
            <a:r>
              <a:rPr lang="en-US" dirty="0" err="1" smtClean="0"/>
              <a:t>bozukluğuna</a:t>
            </a:r>
            <a:r>
              <a:rPr lang="en-US" dirty="0" smtClean="0"/>
              <a:t> </a:t>
            </a:r>
            <a:r>
              <a:rPr lang="en-US" dirty="0" err="1" smtClean="0"/>
              <a:t>katkıda</a:t>
            </a:r>
            <a:r>
              <a:rPr lang="en-US" dirty="0" smtClean="0"/>
              <a:t> </a:t>
            </a:r>
            <a:r>
              <a:rPr lang="en-US" dirty="0" err="1" smtClean="0"/>
              <a:t>bulunduğunda</a:t>
            </a:r>
            <a:r>
              <a:rPr lang="en-US" dirty="0" smtClean="0"/>
              <a:t>, </a:t>
            </a:r>
            <a:r>
              <a:rPr lang="en-US" dirty="0" err="1" smtClean="0"/>
              <a:t>taşikardiyomiyopatili</a:t>
            </a:r>
            <a:r>
              <a:rPr lang="en-US" dirty="0" smtClean="0"/>
              <a:t> </a:t>
            </a:r>
            <a:r>
              <a:rPr lang="en-US" dirty="0" err="1" smtClean="0"/>
              <a:t>hastalarda</a:t>
            </a:r>
            <a:r>
              <a:rPr lang="en-US" dirty="0" smtClean="0"/>
              <a:t> LV </a:t>
            </a:r>
            <a:r>
              <a:rPr lang="en-US" dirty="0" err="1" smtClean="0"/>
              <a:t>işlevini</a:t>
            </a:r>
            <a:r>
              <a:rPr lang="en-US" dirty="0" smtClean="0"/>
              <a:t> </a:t>
            </a:r>
            <a:r>
              <a:rPr lang="en-US" dirty="0" err="1" smtClean="0"/>
              <a:t>ve</a:t>
            </a:r>
            <a:r>
              <a:rPr lang="en-US" dirty="0" smtClean="0"/>
              <a:t> </a:t>
            </a:r>
            <a:r>
              <a:rPr lang="en-US" dirty="0" err="1" smtClean="0"/>
              <a:t>muhtemelen</a:t>
            </a:r>
            <a:r>
              <a:rPr lang="en-US" dirty="0" smtClean="0"/>
              <a:t> </a:t>
            </a:r>
            <a:r>
              <a:rPr lang="en-US" dirty="0" err="1" smtClean="0"/>
              <a:t>sonuçları</a:t>
            </a:r>
            <a:r>
              <a:rPr lang="en-US" dirty="0" smtClean="0"/>
              <a:t> </a:t>
            </a:r>
            <a:r>
              <a:rPr lang="en-US" dirty="0" err="1" smtClean="0"/>
              <a:t>iyileştirebilir</a:t>
            </a:r>
            <a:r>
              <a:rPr lang="en-US" dirty="0" smtClean="0"/>
              <a:t>. </a:t>
            </a:r>
            <a:r>
              <a:rPr lang="en-US" dirty="0" err="1" smtClean="0"/>
              <a:t>Temel</a:t>
            </a:r>
            <a:r>
              <a:rPr lang="en-US" dirty="0" smtClean="0"/>
              <a:t> PVC </a:t>
            </a:r>
            <a:r>
              <a:rPr lang="en-US" dirty="0" err="1" smtClean="0"/>
              <a:t>yükünde</a:t>
            </a:r>
            <a:r>
              <a:rPr lang="en-US" dirty="0" smtClean="0"/>
              <a:t> </a:t>
            </a:r>
            <a:r>
              <a:rPr lang="en-US" dirty="0" err="1" smtClean="0"/>
              <a:t>sürekli</a:t>
            </a:r>
            <a:r>
              <a:rPr lang="en-US" dirty="0" smtClean="0"/>
              <a:t> </a:t>
            </a:r>
            <a:r>
              <a:rPr lang="en-US" dirty="0" err="1" smtClean="0"/>
              <a:t>bir</a:t>
            </a:r>
            <a:r>
              <a:rPr lang="en-US" dirty="0" smtClean="0"/>
              <a:t> </a:t>
            </a:r>
            <a:r>
              <a:rPr lang="en-US" dirty="0" err="1" smtClean="0"/>
              <a:t>azalma</a:t>
            </a:r>
            <a:r>
              <a:rPr lang="en-US" dirty="0" smtClean="0"/>
              <a:t>, </a:t>
            </a:r>
            <a:r>
              <a:rPr lang="en-US" dirty="0" err="1" smtClean="0"/>
              <a:t>daha</a:t>
            </a:r>
            <a:r>
              <a:rPr lang="en-US" dirty="0" smtClean="0"/>
              <a:t> </a:t>
            </a:r>
            <a:r>
              <a:rPr lang="en-US" dirty="0" err="1" smtClean="0"/>
              <a:t>düşük</a:t>
            </a:r>
            <a:r>
              <a:rPr lang="en-US" dirty="0" smtClean="0"/>
              <a:t> </a:t>
            </a:r>
            <a:r>
              <a:rPr lang="en-US" dirty="0" err="1" smtClean="0"/>
              <a:t>kardiyak</a:t>
            </a:r>
            <a:r>
              <a:rPr lang="en-US" dirty="0" smtClean="0"/>
              <a:t> </a:t>
            </a:r>
            <a:r>
              <a:rPr lang="en-US" dirty="0" err="1" smtClean="0"/>
              <a:t>mortalite</a:t>
            </a:r>
            <a:r>
              <a:rPr lang="en-US" dirty="0" smtClean="0"/>
              <a:t>, </a:t>
            </a:r>
            <a:r>
              <a:rPr lang="en-US" dirty="0" err="1" smtClean="0"/>
              <a:t>kardiyak</a:t>
            </a:r>
            <a:r>
              <a:rPr lang="en-US" dirty="0" smtClean="0"/>
              <a:t> </a:t>
            </a:r>
            <a:r>
              <a:rPr lang="en-US" dirty="0" err="1" smtClean="0"/>
              <a:t>transplantasyon</a:t>
            </a:r>
            <a:r>
              <a:rPr lang="en-US" dirty="0" smtClean="0"/>
              <a:t> </a:t>
            </a:r>
            <a:r>
              <a:rPr lang="en-US" dirty="0" err="1" smtClean="0"/>
              <a:t>veya</a:t>
            </a:r>
            <a:r>
              <a:rPr lang="en-US" dirty="0" smtClean="0"/>
              <a:t> </a:t>
            </a:r>
            <a:r>
              <a:rPr lang="en-US" dirty="0" err="1" smtClean="0"/>
              <a:t>takip</a:t>
            </a:r>
            <a:r>
              <a:rPr lang="en-US" dirty="0" smtClean="0"/>
              <a:t> </a:t>
            </a:r>
            <a:r>
              <a:rPr lang="en-US" dirty="0" err="1" smtClean="0"/>
              <a:t>sırasında</a:t>
            </a:r>
            <a:r>
              <a:rPr lang="en-US" dirty="0" smtClean="0"/>
              <a:t> KY </a:t>
            </a:r>
            <a:r>
              <a:rPr lang="en-US" dirty="0" err="1" smtClean="0"/>
              <a:t>nedeniyle</a:t>
            </a:r>
            <a:r>
              <a:rPr lang="en-US" dirty="0" smtClean="0"/>
              <a:t> </a:t>
            </a:r>
            <a:r>
              <a:rPr lang="en-US" dirty="0" err="1" smtClean="0"/>
              <a:t>hastaneye</a:t>
            </a:r>
            <a:r>
              <a:rPr lang="en-US" dirty="0" smtClean="0"/>
              <a:t> </a:t>
            </a:r>
            <a:r>
              <a:rPr lang="en-US" dirty="0" err="1" smtClean="0"/>
              <a:t>yatış</a:t>
            </a:r>
            <a:r>
              <a:rPr lang="en-US" dirty="0" smtClean="0"/>
              <a:t> </a:t>
            </a:r>
            <a:r>
              <a:rPr lang="en-US" dirty="0" err="1" smtClean="0"/>
              <a:t>riski</a:t>
            </a:r>
            <a:r>
              <a:rPr lang="en-US" dirty="0" smtClean="0"/>
              <a:t> </a:t>
            </a:r>
            <a:r>
              <a:rPr lang="en-US" dirty="0" err="1" smtClean="0"/>
              <a:t>ile</a:t>
            </a:r>
            <a:r>
              <a:rPr lang="en-US" dirty="0" smtClean="0"/>
              <a:t> </a:t>
            </a:r>
            <a:r>
              <a:rPr lang="en-US" dirty="0" err="1" smtClean="0"/>
              <a:t>ilişkilendirilmiştir</a:t>
            </a:r>
            <a:r>
              <a:rPr lang="en-US" dirty="0" smtClean="0"/>
              <a:t>.</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10</a:t>
            </a:fld>
            <a:endParaRPr lang="tr-TR" sz="1400" b="0" strike="noStrike" spc="-1">
              <a:latin typeface="Times New Roman"/>
            </a:endParaRPr>
          </a:p>
        </p:txBody>
      </p:sp>
    </p:spTree>
    <p:extLst>
      <p:ext uri="{BB962C8B-B14F-4D97-AF65-F5344CB8AC3E}">
        <p14:creationId xmlns:p14="http://schemas.microsoft.com/office/powerpoint/2010/main" val="344125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8075" y="812800"/>
            <a:ext cx="5343525" cy="4008438"/>
          </a:xfrm>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Circulation. 2014;130:87–90</a:t>
            </a:r>
            <a:endParaRPr lang="ru-RU" dirty="0"/>
          </a:p>
        </p:txBody>
      </p:sp>
      <p:sp>
        <p:nvSpPr>
          <p:cNvPr id="4" name="Номер слайда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11</a:t>
            </a:fld>
            <a:endParaRPr lang="tr-TR" sz="1400" b="0" strike="noStrike" spc="-1">
              <a:latin typeface="Times New Roman"/>
            </a:endParaRPr>
          </a:p>
        </p:txBody>
      </p:sp>
    </p:spTree>
    <p:extLst>
      <p:ext uri="{BB962C8B-B14F-4D97-AF65-F5344CB8AC3E}">
        <p14:creationId xmlns:p14="http://schemas.microsoft.com/office/powerpoint/2010/main" val="156497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en-US" dirty="0" err="1" smtClean="0"/>
              <a:t>KY’li</a:t>
            </a:r>
            <a:r>
              <a:rPr lang="en-US" dirty="0" smtClean="0"/>
              <a:t> </a:t>
            </a:r>
            <a:r>
              <a:rPr lang="en-US" dirty="0" err="1" smtClean="0"/>
              <a:t>hastalarda</a:t>
            </a:r>
            <a:r>
              <a:rPr lang="en-US" dirty="0" smtClean="0"/>
              <a:t>, </a:t>
            </a:r>
            <a:r>
              <a:rPr lang="en-US" dirty="0" err="1" smtClean="0"/>
              <a:t>özellikle</a:t>
            </a:r>
            <a:r>
              <a:rPr lang="en-US" dirty="0" smtClean="0"/>
              <a:t> </a:t>
            </a:r>
            <a:r>
              <a:rPr lang="en-US" dirty="0" err="1" smtClean="0"/>
              <a:t>daha</a:t>
            </a:r>
            <a:r>
              <a:rPr lang="en-US" dirty="0" smtClean="0"/>
              <a:t> </a:t>
            </a:r>
            <a:r>
              <a:rPr lang="en-US" dirty="0" err="1" smtClean="0"/>
              <a:t>hafif</a:t>
            </a:r>
            <a:r>
              <a:rPr lang="en-US" dirty="0" smtClean="0"/>
              <a:t> </a:t>
            </a:r>
            <a:r>
              <a:rPr lang="en-US" dirty="0" err="1" smtClean="0"/>
              <a:t>semptomları</a:t>
            </a:r>
            <a:r>
              <a:rPr lang="en-US" dirty="0" smtClean="0"/>
              <a:t> </a:t>
            </a:r>
            <a:r>
              <a:rPr lang="en-US" dirty="0" err="1" smtClean="0"/>
              <a:t>olanlarda</a:t>
            </a:r>
            <a:r>
              <a:rPr lang="en-US" dirty="0" smtClean="0"/>
              <a:t> (NYHA I-III), </a:t>
            </a:r>
            <a:r>
              <a:rPr lang="en-US" dirty="0" err="1" smtClean="0"/>
              <a:t>ölümlerin</a:t>
            </a:r>
            <a:r>
              <a:rPr lang="en-US" dirty="0" smtClean="0"/>
              <a:t> </a:t>
            </a:r>
            <a:r>
              <a:rPr lang="en-US" dirty="0" err="1" smtClean="0"/>
              <a:t>yüksek</a:t>
            </a:r>
            <a:r>
              <a:rPr lang="en-US" dirty="0" smtClean="0"/>
              <a:t> </a:t>
            </a:r>
            <a:r>
              <a:rPr lang="en-US" dirty="0" err="1" smtClean="0"/>
              <a:t>bir</a:t>
            </a:r>
            <a:r>
              <a:rPr lang="en-US" dirty="0" smtClean="0"/>
              <a:t> </a:t>
            </a:r>
            <a:r>
              <a:rPr lang="en-US" dirty="0" err="1" smtClean="0"/>
              <a:t>oranı</a:t>
            </a:r>
            <a:r>
              <a:rPr lang="en-US" dirty="0" smtClean="0"/>
              <a:t> </a:t>
            </a:r>
            <a:r>
              <a:rPr lang="en-US" dirty="0" err="1" smtClean="0"/>
              <a:t>aniden</a:t>
            </a:r>
            <a:r>
              <a:rPr lang="en-US" dirty="0" smtClean="0"/>
              <a:t> </a:t>
            </a:r>
            <a:r>
              <a:rPr lang="en-US" dirty="0" err="1" smtClean="0"/>
              <a:t>ve</a:t>
            </a:r>
            <a:r>
              <a:rPr lang="en-US" dirty="0" smtClean="0"/>
              <a:t> </a:t>
            </a:r>
            <a:r>
              <a:rPr lang="en-US" dirty="0" err="1" smtClean="0"/>
              <a:t>beklenmedik</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meydana</a:t>
            </a:r>
            <a:r>
              <a:rPr lang="en-US" dirty="0" smtClean="0"/>
              <a:t> </a:t>
            </a:r>
            <a:r>
              <a:rPr lang="en-US" dirty="0" err="1" smtClean="0"/>
              <a:t>gelmektedir</a:t>
            </a:r>
            <a:r>
              <a:rPr lang="en-US" dirty="0" smtClean="0"/>
              <a:t>. Bu</a:t>
            </a:r>
            <a:r>
              <a:rPr lang="tr-TR" dirty="0" smtClean="0"/>
              <a:t> </a:t>
            </a:r>
            <a:r>
              <a:rPr lang="en-US" dirty="0" smtClean="0"/>
              <a:t> </a:t>
            </a:r>
            <a:r>
              <a:rPr lang="en-US" dirty="0" err="1" smtClean="0"/>
              <a:t>ölümlerin</a:t>
            </a:r>
            <a:r>
              <a:rPr lang="en-US" dirty="0" smtClean="0"/>
              <a:t>  </a:t>
            </a:r>
            <a:r>
              <a:rPr lang="en-US" dirty="0" err="1" smtClean="0"/>
              <a:t>çoğu</a:t>
            </a:r>
            <a:r>
              <a:rPr lang="en-US" dirty="0" smtClean="0"/>
              <a:t> </a:t>
            </a:r>
            <a:r>
              <a:rPr lang="en-US" dirty="0" err="1" smtClean="0"/>
              <a:t>ventriküler</a:t>
            </a:r>
            <a:r>
              <a:rPr lang="en-US" dirty="0" smtClean="0"/>
              <a:t> </a:t>
            </a:r>
            <a:r>
              <a:rPr lang="en-US" dirty="0" err="1" smtClean="0"/>
              <a:t>aritmiler</a:t>
            </a:r>
            <a:r>
              <a:rPr lang="en-US" dirty="0" smtClean="0"/>
              <a:t>, </a:t>
            </a:r>
            <a:r>
              <a:rPr lang="en-US" dirty="0" err="1" smtClean="0"/>
              <a:t>bradikardi</a:t>
            </a:r>
            <a:r>
              <a:rPr lang="en-US" dirty="0" smtClean="0"/>
              <a:t> </a:t>
            </a:r>
            <a:r>
              <a:rPr lang="en-US" dirty="0" err="1" smtClean="0"/>
              <a:t>ve</a:t>
            </a:r>
            <a:r>
              <a:rPr lang="en-US" dirty="0" smtClean="0"/>
              <a:t> </a:t>
            </a:r>
            <a:r>
              <a:rPr lang="en-US" dirty="0" err="1" smtClean="0"/>
              <a:t>asistol</a:t>
            </a:r>
            <a:r>
              <a:rPr lang="en-US" dirty="0" smtClean="0"/>
              <a:t> </a:t>
            </a:r>
            <a:r>
              <a:rPr lang="en-US" dirty="0" err="1" smtClean="0"/>
              <a:t>dahil</a:t>
            </a:r>
            <a:r>
              <a:rPr lang="en-US" dirty="0" smtClean="0"/>
              <a:t> </a:t>
            </a:r>
            <a:r>
              <a:rPr lang="en-US" dirty="0" err="1" smtClean="0"/>
              <a:t>olmak</a:t>
            </a:r>
            <a:r>
              <a:rPr lang="en-US" dirty="0" smtClean="0"/>
              <a:t> </a:t>
            </a:r>
            <a:r>
              <a:rPr lang="en-US" dirty="0" err="1" smtClean="0"/>
              <a:t>üzere</a:t>
            </a:r>
            <a:r>
              <a:rPr lang="en-US" dirty="0" smtClean="0"/>
              <a:t> </a:t>
            </a:r>
            <a:r>
              <a:rPr lang="en-US" dirty="0" err="1" smtClean="0"/>
              <a:t>elektriksel</a:t>
            </a:r>
            <a:r>
              <a:rPr lang="en-US" dirty="0" smtClean="0"/>
              <a:t> </a:t>
            </a:r>
            <a:r>
              <a:rPr lang="en-US" dirty="0" err="1" smtClean="0"/>
              <a:t>bozukluklara</a:t>
            </a:r>
            <a:r>
              <a:rPr lang="en-US" dirty="0" smtClean="0"/>
              <a:t> </a:t>
            </a:r>
            <a:r>
              <a:rPr lang="en-US" dirty="0" err="1" smtClean="0"/>
              <a:t>bağlıd</a:t>
            </a:r>
            <a:r>
              <a:rPr lang="tr-TR" dirty="0" smtClean="0"/>
              <a:t>ı</a:t>
            </a:r>
            <a:r>
              <a:rPr lang="en-US" dirty="0" smtClean="0"/>
              <a:t>r, </a:t>
            </a:r>
            <a:r>
              <a:rPr lang="en-US" dirty="0" err="1" smtClean="0"/>
              <a:t>ancak</a:t>
            </a:r>
            <a:r>
              <a:rPr lang="en-US" dirty="0" smtClean="0"/>
              <a:t> </a:t>
            </a:r>
            <a:r>
              <a:rPr lang="en-US" dirty="0" err="1" smtClean="0"/>
              <a:t>bazıları</a:t>
            </a:r>
            <a:r>
              <a:rPr lang="en-US" dirty="0" smtClean="0"/>
              <a:t> </a:t>
            </a:r>
            <a:r>
              <a:rPr lang="en-US" dirty="0" err="1" smtClean="0"/>
              <a:t>diğer</a:t>
            </a:r>
            <a:r>
              <a:rPr lang="en-US" dirty="0" smtClean="0"/>
              <a:t> </a:t>
            </a:r>
            <a:r>
              <a:rPr lang="en-US" dirty="0" err="1" smtClean="0"/>
              <a:t>akut</a:t>
            </a:r>
            <a:r>
              <a:rPr lang="en-US" dirty="0" smtClean="0"/>
              <a:t> </a:t>
            </a:r>
            <a:r>
              <a:rPr lang="en-US" dirty="0" err="1" smtClean="0"/>
              <a:t>vasküler</a:t>
            </a:r>
            <a:r>
              <a:rPr lang="en-US" dirty="0" smtClean="0"/>
              <a:t> </a:t>
            </a:r>
            <a:r>
              <a:rPr lang="en-US" dirty="0" err="1" smtClean="0"/>
              <a:t>olaylara</a:t>
            </a:r>
            <a:r>
              <a:rPr lang="en-US" dirty="0" smtClean="0"/>
              <a:t> da </a:t>
            </a:r>
            <a:r>
              <a:rPr lang="en-US" dirty="0" err="1" smtClean="0"/>
              <a:t>bağlı</a:t>
            </a:r>
            <a:r>
              <a:rPr lang="en-US" dirty="0" smtClean="0"/>
              <a:t> </a:t>
            </a:r>
            <a:r>
              <a:rPr lang="en-US" dirty="0" err="1" smtClean="0"/>
              <a:t>olabilir</a:t>
            </a:r>
            <a:r>
              <a:rPr lang="en-US" dirty="0" smtClean="0"/>
              <a:t>.</a:t>
            </a:r>
            <a:r>
              <a:rPr lang="tr-TR" dirty="0" smtClean="0"/>
              <a:t> KY </a:t>
            </a:r>
            <a:r>
              <a:rPr lang="tr-TR" dirty="0" err="1" smtClean="0"/>
              <a:t>nın</a:t>
            </a:r>
            <a:r>
              <a:rPr lang="tr-TR" dirty="0" smtClean="0"/>
              <a:t> ilerlemesini durduran veya geciktiren </a:t>
            </a:r>
            <a:r>
              <a:rPr lang="tr-TR" dirty="0" err="1" smtClean="0"/>
              <a:t>medıkal</a:t>
            </a:r>
            <a:r>
              <a:rPr lang="tr-TR" dirty="0" smtClean="0"/>
              <a:t> tedavilerin, yıllık ani ölüm oranlarını azalttığı gösterilmiştir, ancak aritmik olaylar meydana geldiklerinde tedavi etmezler. </a:t>
            </a:r>
            <a:r>
              <a:rPr lang="tr-TR" dirty="0" err="1" smtClean="0"/>
              <a:t>ICD'ler</a:t>
            </a:r>
            <a:r>
              <a:rPr lang="tr-TR" dirty="0" smtClean="0"/>
              <a:t> potansiyel olarak ölümcül </a:t>
            </a:r>
            <a:r>
              <a:rPr lang="tr-TR" dirty="0" err="1" smtClean="0"/>
              <a:t>ventriküler</a:t>
            </a:r>
            <a:r>
              <a:rPr lang="tr-TR" dirty="0" smtClean="0"/>
              <a:t> aritmileri </a:t>
            </a:r>
            <a:r>
              <a:rPr lang="tr-TR" dirty="0" err="1" smtClean="0"/>
              <a:t>edavı</a:t>
            </a:r>
            <a:r>
              <a:rPr lang="tr-TR" dirty="0" smtClean="0"/>
              <a:t> etmede etkilidir ve </a:t>
            </a:r>
            <a:r>
              <a:rPr lang="tr-TR" dirty="0" err="1" smtClean="0"/>
              <a:t>transvenöz</a:t>
            </a:r>
            <a:r>
              <a:rPr lang="tr-TR" dirty="0" smtClean="0"/>
              <a:t> sistemler söz konusu olduğundan </a:t>
            </a:r>
            <a:r>
              <a:rPr lang="tr-TR" dirty="0" err="1" smtClean="0"/>
              <a:t>bradikardiyi</a:t>
            </a:r>
            <a:r>
              <a:rPr lang="tr-TR" dirty="0" smtClean="0"/>
              <a:t> de önlerler. Bazı </a:t>
            </a:r>
            <a:r>
              <a:rPr lang="tr-TR" dirty="0" err="1" smtClean="0"/>
              <a:t>antiaritmik</a:t>
            </a:r>
            <a:r>
              <a:rPr lang="tr-TR" dirty="0" smtClean="0"/>
              <a:t> ilaçlar </a:t>
            </a:r>
            <a:r>
              <a:rPr lang="tr-TR" dirty="0" err="1" smtClean="0"/>
              <a:t>taşiaritmi</a:t>
            </a:r>
            <a:r>
              <a:rPr lang="tr-TR" dirty="0" smtClean="0"/>
              <a:t> ve ani ölüm oranlarını azaltabilir, ancak genel </a:t>
            </a:r>
            <a:r>
              <a:rPr lang="tr-TR" dirty="0" err="1" smtClean="0"/>
              <a:t>mortaliteyi</a:t>
            </a:r>
            <a:r>
              <a:rPr lang="tr-TR" dirty="0" smtClean="0"/>
              <a:t> azaltmaz ve hatta artırabilirler.</a:t>
            </a:r>
            <a:endParaRPr lang="en-US" dirty="0" smtClean="0"/>
          </a:p>
          <a:p>
            <a:endParaRPr lang="en-US" dirty="0" smtClean="0"/>
          </a:p>
          <a:p>
            <a:endParaRPr lang="en-US" dirty="0" smtClean="0"/>
          </a:p>
          <a:p>
            <a:endParaRPr lang="en-US" dirty="0" smtClean="0"/>
          </a:p>
          <a:p>
            <a:r>
              <a:rPr lang="tr-TR" dirty="0" smtClean="0"/>
              <a:t>ICD veya CRT-D </a:t>
            </a:r>
            <a:r>
              <a:rPr lang="tr-TR" dirty="0" err="1" smtClean="0"/>
              <a:t>implantasyonunun</a:t>
            </a:r>
            <a:r>
              <a:rPr lang="tr-TR" dirty="0" smtClean="0"/>
              <a:t> ardından, şok etkinliğini </a:t>
            </a:r>
            <a:r>
              <a:rPr lang="en-US" dirty="0" smtClean="0"/>
              <a:t>art</a:t>
            </a:r>
            <a:r>
              <a:rPr lang="tr-TR" dirty="0" smtClean="0"/>
              <a:t>ı</a:t>
            </a:r>
            <a:r>
              <a:rPr lang="en-US" dirty="0" smtClean="0"/>
              <a:t>r</a:t>
            </a:r>
            <a:r>
              <a:rPr lang="tr-TR" dirty="0" err="1" smtClean="0"/>
              <a:t>madığı</a:t>
            </a:r>
            <a:r>
              <a:rPr lang="en-US" dirty="0" smtClean="0"/>
              <a:t> </a:t>
            </a:r>
            <a:r>
              <a:rPr lang="tr-TR" dirty="0" smtClean="0"/>
              <a:t>veya aritmik ölümü azaltmadığı için rutin </a:t>
            </a:r>
            <a:r>
              <a:rPr lang="tr-TR" dirty="0" err="1" smtClean="0"/>
              <a:t>defibrilasyon</a:t>
            </a:r>
            <a:r>
              <a:rPr lang="tr-TR" dirty="0" smtClean="0"/>
              <a:t> eşik testi artık yapılmamaktadır.</a:t>
            </a:r>
            <a:endParaRPr lang="en-US" dirty="0" smtClean="0"/>
          </a:p>
          <a:p>
            <a:endParaRPr lang="en-US" dirty="0" smtClean="0"/>
          </a:p>
          <a:p>
            <a:r>
              <a:rPr lang="tr-TR" dirty="0" smtClean="0"/>
              <a:t>Genel olarak, birincil </a:t>
            </a:r>
            <a:r>
              <a:rPr lang="en-US" dirty="0" err="1" smtClean="0"/>
              <a:t>koruma</a:t>
            </a:r>
            <a:r>
              <a:rPr lang="en-US" dirty="0" smtClean="0"/>
              <a:t> </a:t>
            </a:r>
            <a:r>
              <a:rPr lang="en-US" dirty="0" err="1" smtClean="0"/>
              <a:t>ama</a:t>
            </a:r>
            <a:r>
              <a:rPr lang="tr-TR" dirty="0" smtClean="0"/>
              <a:t>ç</a:t>
            </a:r>
            <a:r>
              <a:rPr lang="en-US" dirty="0" smtClean="0"/>
              <a:t>l</a:t>
            </a:r>
            <a:r>
              <a:rPr lang="tr-TR" dirty="0" smtClean="0"/>
              <a:t>ı</a:t>
            </a:r>
            <a:r>
              <a:rPr lang="en-US" dirty="0" smtClean="0"/>
              <a:t> </a:t>
            </a:r>
            <a:r>
              <a:rPr lang="tr-TR" dirty="0" smtClean="0"/>
              <a:t>ICD</a:t>
            </a:r>
            <a:r>
              <a:rPr lang="en-US" baseline="0" dirty="0" smtClean="0"/>
              <a:t> </a:t>
            </a:r>
            <a:r>
              <a:rPr lang="en-US" baseline="0" dirty="0" err="1" smtClean="0"/>
              <a:t>implantasyonu</a:t>
            </a:r>
            <a:r>
              <a:rPr lang="en-US" baseline="0" dirty="0" smtClean="0"/>
              <a:t> </a:t>
            </a:r>
            <a:r>
              <a:rPr lang="en-US" baseline="0" dirty="0" err="1" smtClean="0"/>
              <a:t>sonras</a:t>
            </a:r>
            <a:r>
              <a:rPr lang="tr-TR" baseline="0" dirty="0" smtClean="0"/>
              <a:t>ı</a:t>
            </a:r>
            <a:r>
              <a:rPr lang="en-US" baseline="0" dirty="0" smtClean="0"/>
              <a:t>  </a:t>
            </a:r>
            <a:r>
              <a:rPr lang="tr-TR" dirty="0" err="1" smtClean="0"/>
              <a:t>pacing</a:t>
            </a:r>
            <a:r>
              <a:rPr lang="en-US" baseline="0" dirty="0" smtClean="0"/>
              <a:t> e</a:t>
            </a:r>
            <a:r>
              <a:rPr lang="tr-TR" baseline="0" dirty="0" smtClean="0"/>
              <a:t>ş</a:t>
            </a:r>
            <a:r>
              <a:rPr lang="en-US" baseline="0" dirty="0" err="1" smtClean="0"/>
              <a:t>i</a:t>
            </a:r>
            <a:r>
              <a:rPr lang="tr-TR" baseline="0" dirty="0" smtClean="0"/>
              <a:t>ğ</a:t>
            </a:r>
            <a:r>
              <a:rPr lang="en-US" baseline="0" dirty="0" err="1" smtClean="0"/>
              <a:t>i</a:t>
            </a:r>
            <a:r>
              <a:rPr lang="en-US" baseline="0" dirty="0" smtClean="0"/>
              <a:t>  </a:t>
            </a:r>
            <a:r>
              <a:rPr lang="tr-TR" dirty="0" smtClean="0"/>
              <a:t>40/</a:t>
            </a:r>
            <a:r>
              <a:rPr lang="tr-TR" dirty="0" err="1" smtClean="0"/>
              <a:t>dk</a:t>
            </a:r>
            <a:r>
              <a:rPr lang="en-US" baseline="0" dirty="0" smtClean="0"/>
              <a:t> ; </a:t>
            </a:r>
            <a:r>
              <a:rPr lang="tr-TR" dirty="0" smtClean="0"/>
              <a:t>taşikardi tedavi bölgesi &gt;200/</a:t>
            </a:r>
            <a:r>
              <a:rPr lang="tr-TR" dirty="0" err="1" smtClean="0"/>
              <a:t>dk</a:t>
            </a:r>
            <a:r>
              <a:rPr lang="tr-TR" baseline="0" dirty="0" smtClean="0"/>
              <a:t> </a:t>
            </a:r>
            <a:r>
              <a:rPr lang="en-US" dirty="0" err="1" smtClean="0"/>
              <a:t>ola</a:t>
            </a:r>
            <a:r>
              <a:rPr lang="tr-TR" dirty="0" smtClean="0"/>
              <a:t>c</a:t>
            </a:r>
            <a:r>
              <a:rPr lang="en-US" dirty="0" err="1" smtClean="0"/>
              <a:t>ak</a:t>
            </a:r>
            <a:r>
              <a:rPr lang="en-US" dirty="0" smtClean="0"/>
              <a:t> </a:t>
            </a:r>
            <a:r>
              <a:rPr lang="tr-TR" dirty="0" smtClean="0"/>
              <a:t>şekilde </a:t>
            </a:r>
            <a:r>
              <a:rPr lang="tr-TR" dirty="0" err="1" smtClean="0"/>
              <a:t>programlanm</a:t>
            </a:r>
            <a:r>
              <a:rPr lang="en-US" dirty="0" smtClean="0"/>
              <a:t>al</a:t>
            </a:r>
            <a:r>
              <a:rPr lang="tr-TR" dirty="0" smtClean="0"/>
              <a:t>ı</a:t>
            </a:r>
            <a:r>
              <a:rPr lang="en-US" dirty="0" smtClean="0"/>
              <a:t>d</a:t>
            </a:r>
            <a:r>
              <a:rPr lang="tr-TR" dirty="0" smtClean="0"/>
              <a:t>ı</a:t>
            </a:r>
            <a:r>
              <a:rPr lang="en-US" dirty="0" smtClean="0"/>
              <a:t>r</a:t>
            </a:r>
            <a:r>
              <a:rPr lang="tr-TR" dirty="0" smtClean="0"/>
              <a:t>.</a:t>
            </a:r>
            <a:endParaRPr lang="en-US" dirty="0" smtClean="0"/>
          </a:p>
          <a:p>
            <a:endParaRPr lang="en-US" dirty="0" smtClean="0"/>
          </a:p>
          <a:p>
            <a:r>
              <a:rPr lang="tr-TR" dirty="0" smtClean="0"/>
              <a:t>İkincil önleme için programlama, hastanın özel ihtiyaçlarına göre uyarlanmalıdır.</a:t>
            </a:r>
            <a:endParaRPr lang="en-US" dirty="0" smtClean="0"/>
          </a:p>
          <a:p>
            <a:endParaRPr lang="en-US" dirty="0" smtClean="0"/>
          </a:p>
          <a:p>
            <a:r>
              <a:rPr lang="tr-TR" dirty="0" err="1" smtClean="0"/>
              <a:t>Ventriküler</a:t>
            </a:r>
            <a:r>
              <a:rPr lang="tr-TR" dirty="0" smtClean="0"/>
              <a:t> aritmiler bir komplikasyon ve</a:t>
            </a:r>
            <a:r>
              <a:rPr lang="en-US" dirty="0" err="1" smtClean="0"/>
              <a:t>ya</a:t>
            </a:r>
            <a:r>
              <a:rPr lang="tr-TR" dirty="0" smtClean="0"/>
              <a:t> bazı durumlarda KY nedeni olabilir. Sık </a:t>
            </a:r>
            <a:r>
              <a:rPr lang="tr-TR" dirty="0" err="1" smtClean="0"/>
              <a:t>ventriküler</a:t>
            </a:r>
            <a:r>
              <a:rPr lang="tr-TR" dirty="0" smtClean="0"/>
              <a:t> prematüre atımlar geri dönüşümlü </a:t>
            </a:r>
            <a:r>
              <a:rPr lang="tr-TR" dirty="0" err="1" smtClean="0"/>
              <a:t>sistolik</a:t>
            </a:r>
            <a:r>
              <a:rPr lang="tr-TR" dirty="0" smtClean="0"/>
              <a:t> </a:t>
            </a:r>
            <a:r>
              <a:rPr lang="tr-TR" dirty="0" err="1" smtClean="0"/>
              <a:t>disfonksiyona</a:t>
            </a:r>
            <a:r>
              <a:rPr lang="tr-TR" dirty="0" smtClean="0"/>
              <a:t> yol açabilir. Olası faktörler arasında </a:t>
            </a:r>
            <a:r>
              <a:rPr lang="en-US" dirty="0" err="1" smtClean="0"/>
              <a:t>dissenkroni</a:t>
            </a:r>
            <a:r>
              <a:rPr lang="tr-TR" dirty="0" smtClean="0"/>
              <a:t> ve anormal kalsiyum kullanımı sayılabilir.</a:t>
            </a:r>
            <a:r>
              <a:rPr lang="en-US" dirty="0" smtClean="0"/>
              <a:t> </a:t>
            </a:r>
            <a:r>
              <a:rPr lang="en-US" dirty="0" err="1" smtClean="0"/>
              <a:t>KY'deki</a:t>
            </a:r>
            <a:r>
              <a:rPr lang="en-US" dirty="0" smtClean="0"/>
              <a:t> </a:t>
            </a:r>
            <a:r>
              <a:rPr lang="en-US" dirty="0" err="1" smtClean="0"/>
              <a:t>ventriküler</a:t>
            </a:r>
            <a:r>
              <a:rPr lang="en-US" dirty="0" smtClean="0"/>
              <a:t> </a:t>
            </a:r>
            <a:r>
              <a:rPr lang="en-US" dirty="0" err="1" smtClean="0"/>
              <a:t>aritmilerin</a:t>
            </a:r>
            <a:r>
              <a:rPr lang="en-US" dirty="0" smtClean="0"/>
              <a:t> ilk </a:t>
            </a:r>
            <a:r>
              <a:rPr lang="en-US" dirty="0" err="1" smtClean="0"/>
              <a:t>yönetimi</a:t>
            </a:r>
            <a:r>
              <a:rPr lang="en-US" dirty="0" smtClean="0"/>
              <a:t>, </a:t>
            </a:r>
            <a:r>
              <a:rPr lang="en-US" dirty="0" err="1" smtClean="0"/>
              <a:t>potansiyel</a:t>
            </a:r>
            <a:r>
              <a:rPr lang="en-US" dirty="0" smtClean="0"/>
              <a:t> </a:t>
            </a:r>
            <a:r>
              <a:rPr lang="en-US" dirty="0" err="1" smtClean="0"/>
              <a:t>tetikleyicilerin</a:t>
            </a:r>
            <a:r>
              <a:rPr lang="en-US" dirty="0" smtClean="0"/>
              <a:t> (</a:t>
            </a:r>
            <a:r>
              <a:rPr lang="en-US" dirty="0" err="1" smtClean="0"/>
              <a:t>elektrolit</a:t>
            </a:r>
            <a:r>
              <a:rPr lang="en-US" dirty="0" smtClean="0"/>
              <a:t> </a:t>
            </a:r>
            <a:r>
              <a:rPr lang="en-US" dirty="0" err="1" smtClean="0"/>
              <a:t>anormallikleri</a:t>
            </a:r>
            <a:r>
              <a:rPr lang="en-US" dirty="0" smtClean="0"/>
              <a:t>, </a:t>
            </a:r>
            <a:r>
              <a:rPr lang="en-US" dirty="0" err="1" smtClean="0"/>
              <a:t>özellikle</a:t>
            </a:r>
            <a:r>
              <a:rPr lang="en-US" dirty="0" smtClean="0"/>
              <a:t> </a:t>
            </a:r>
            <a:r>
              <a:rPr lang="en-US" dirty="0" err="1" smtClean="0"/>
              <a:t>hipo</a:t>
            </a:r>
            <a:r>
              <a:rPr lang="en-US" dirty="0" smtClean="0"/>
              <a:t>/</a:t>
            </a:r>
            <a:r>
              <a:rPr lang="en-US" dirty="0" err="1" smtClean="0"/>
              <a:t>hiperkalemi</a:t>
            </a:r>
            <a:r>
              <a:rPr lang="en-US" dirty="0" smtClean="0"/>
              <a:t> </a:t>
            </a:r>
            <a:r>
              <a:rPr lang="en-US" dirty="0" err="1" smtClean="0"/>
              <a:t>ve</a:t>
            </a:r>
            <a:r>
              <a:rPr lang="en-US" dirty="0" smtClean="0"/>
              <a:t> pro-</a:t>
            </a:r>
            <a:r>
              <a:rPr lang="en-US" dirty="0" err="1" smtClean="0"/>
              <a:t>aritmik</a:t>
            </a:r>
            <a:r>
              <a:rPr lang="en-US" dirty="0" smtClean="0"/>
              <a:t> </a:t>
            </a:r>
            <a:r>
              <a:rPr lang="en-US" dirty="0" err="1" smtClean="0"/>
              <a:t>ilaçlar</a:t>
            </a:r>
            <a:r>
              <a:rPr lang="en-US" dirty="0" smtClean="0"/>
              <a:t> </a:t>
            </a:r>
            <a:r>
              <a:rPr lang="en-US" dirty="0" err="1" smtClean="0"/>
              <a:t>dahil</a:t>
            </a:r>
            <a:r>
              <a:rPr lang="en-US" dirty="0" smtClean="0"/>
              <a:t>) </a:t>
            </a:r>
            <a:r>
              <a:rPr lang="en-US" dirty="0" err="1" smtClean="0"/>
              <a:t>düzeltilmesinin</a:t>
            </a:r>
            <a:r>
              <a:rPr lang="en-US" dirty="0" smtClean="0"/>
              <a:t> </a:t>
            </a:r>
            <a:r>
              <a:rPr lang="en-US" dirty="0" err="1" smtClean="0"/>
              <a:t>yanı</a:t>
            </a:r>
            <a:r>
              <a:rPr lang="en-US" dirty="0" smtClean="0"/>
              <a:t> </a:t>
            </a:r>
            <a:r>
              <a:rPr lang="en-US" dirty="0" err="1" smtClean="0"/>
              <a:t>sıra</a:t>
            </a:r>
            <a:r>
              <a:rPr lang="en-US" dirty="0" smtClean="0"/>
              <a:t> KY </a:t>
            </a:r>
            <a:r>
              <a:rPr lang="en-US" dirty="0" err="1" smtClean="0"/>
              <a:t>ilaç</a:t>
            </a:r>
            <a:r>
              <a:rPr lang="en-US" dirty="0" smtClean="0"/>
              <a:t> </a:t>
            </a:r>
            <a:r>
              <a:rPr lang="en-US" dirty="0" err="1" smtClean="0"/>
              <a:t>tedavisinin</a:t>
            </a:r>
            <a:r>
              <a:rPr lang="en-US" dirty="0" smtClean="0"/>
              <a:t> </a:t>
            </a:r>
            <a:r>
              <a:rPr lang="en-US" dirty="0" err="1" smtClean="0"/>
              <a:t>optimizasyonunu</a:t>
            </a:r>
            <a:r>
              <a:rPr lang="en-US" dirty="0" smtClean="0"/>
              <a:t> </a:t>
            </a:r>
            <a:r>
              <a:rPr lang="en-US" dirty="0" err="1" smtClean="0"/>
              <a:t>içermelidir</a:t>
            </a:r>
            <a:r>
              <a:rPr lang="en-US" dirty="0" smtClean="0"/>
              <a:t>. </a:t>
            </a:r>
            <a:r>
              <a:rPr lang="en-US" dirty="0" err="1" smtClean="0"/>
              <a:t>İskemi</a:t>
            </a:r>
            <a:r>
              <a:rPr lang="en-US" dirty="0" smtClean="0"/>
              <a:t> </a:t>
            </a:r>
            <a:r>
              <a:rPr lang="en-US" dirty="0" err="1" smtClean="0"/>
              <a:t>tetikleyici</a:t>
            </a:r>
            <a:r>
              <a:rPr lang="en-US" dirty="0" smtClean="0"/>
              <a:t> </a:t>
            </a:r>
            <a:r>
              <a:rPr lang="en-US" dirty="0" err="1" smtClean="0"/>
              <a:t>bir</a:t>
            </a:r>
            <a:r>
              <a:rPr lang="en-US" dirty="0" smtClean="0"/>
              <a:t> </a:t>
            </a:r>
            <a:r>
              <a:rPr lang="en-US" dirty="0" err="1" smtClean="0"/>
              <a:t>faktör</a:t>
            </a:r>
            <a:r>
              <a:rPr lang="en-US" dirty="0" smtClean="0"/>
              <a:t> </a:t>
            </a:r>
            <a:r>
              <a:rPr lang="en-US" dirty="0" err="1" smtClean="0"/>
              <a:t>olabilse</a:t>
            </a:r>
            <a:r>
              <a:rPr lang="en-US" dirty="0" smtClean="0"/>
              <a:t> de, </a:t>
            </a:r>
            <a:r>
              <a:rPr lang="en-US" dirty="0" err="1" smtClean="0"/>
              <a:t>revaskülarizasyonun</a:t>
            </a:r>
            <a:r>
              <a:rPr lang="en-US" dirty="0" smtClean="0"/>
              <a:t> </a:t>
            </a:r>
            <a:r>
              <a:rPr lang="en-US" dirty="0" err="1" smtClean="0"/>
              <a:t>ventriküler</a:t>
            </a:r>
            <a:r>
              <a:rPr lang="en-US" dirty="0" smtClean="0"/>
              <a:t> </a:t>
            </a:r>
            <a:r>
              <a:rPr lang="en-US" dirty="0" err="1" smtClean="0"/>
              <a:t>aritmi</a:t>
            </a:r>
            <a:r>
              <a:rPr lang="en-US" dirty="0" smtClean="0"/>
              <a:t> </a:t>
            </a:r>
            <a:r>
              <a:rPr lang="en-US" dirty="0" err="1" smtClean="0"/>
              <a:t>riskini</a:t>
            </a:r>
            <a:r>
              <a:rPr lang="en-US" dirty="0" smtClean="0"/>
              <a:t> </a:t>
            </a:r>
            <a:r>
              <a:rPr lang="en-US" dirty="0" err="1" smtClean="0"/>
              <a:t>azalttığı</a:t>
            </a:r>
            <a:r>
              <a:rPr lang="en-US" dirty="0" smtClean="0"/>
              <a:t> </a:t>
            </a:r>
            <a:r>
              <a:rPr lang="en-US" dirty="0" err="1" smtClean="0"/>
              <a:t>gösterilmemiştir</a:t>
            </a:r>
            <a:r>
              <a:rPr lang="en-US" dirty="0" smtClean="0"/>
              <a:t>. </a:t>
            </a:r>
            <a:r>
              <a:rPr lang="en-US" dirty="0" err="1" smtClean="0"/>
              <a:t>Amiodaron</a:t>
            </a:r>
            <a:r>
              <a:rPr lang="en-US" dirty="0" smtClean="0"/>
              <a:t>, </a:t>
            </a:r>
            <a:r>
              <a:rPr lang="en-US" dirty="0" err="1" smtClean="0"/>
              <a:t>ventriküler</a:t>
            </a:r>
            <a:r>
              <a:rPr lang="en-US" dirty="0" smtClean="0"/>
              <a:t> </a:t>
            </a:r>
            <a:r>
              <a:rPr lang="en-US" dirty="0" err="1" smtClean="0"/>
              <a:t>aritmilerin</a:t>
            </a:r>
            <a:r>
              <a:rPr lang="en-US" dirty="0" smtClean="0"/>
              <a:t> </a:t>
            </a:r>
            <a:r>
              <a:rPr lang="en-US" dirty="0" err="1" smtClean="0"/>
              <a:t>baskılanmasında</a:t>
            </a:r>
            <a:r>
              <a:rPr lang="en-US" dirty="0" smtClean="0"/>
              <a:t>  </a:t>
            </a:r>
            <a:r>
              <a:rPr lang="en-US" dirty="0" err="1" smtClean="0"/>
              <a:t>etkilidir</a:t>
            </a:r>
            <a:r>
              <a:rPr lang="en-US" dirty="0" smtClean="0"/>
              <a:t>. </a:t>
            </a:r>
            <a:r>
              <a:rPr lang="en-US" dirty="0" err="1" smtClean="0"/>
              <a:t>Ancak</a:t>
            </a:r>
            <a:r>
              <a:rPr lang="en-US" dirty="0" smtClean="0"/>
              <a:t>, </a:t>
            </a:r>
            <a:r>
              <a:rPr lang="en-US" b="1" dirty="0" err="1" smtClean="0"/>
              <a:t>ani</a:t>
            </a:r>
            <a:r>
              <a:rPr lang="en-US" b="1" dirty="0" smtClean="0"/>
              <a:t> </a:t>
            </a:r>
            <a:r>
              <a:rPr lang="en-US" b="1" dirty="0" err="1" smtClean="0"/>
              <a:t>kardiyak</a:t>
            </a:r>
            <a:r>
              <a:rPr lang="en-US" b="1" dirty="0" smtClean="0"/>
              <a:t> </a:t>
            </a:r>
            <a:r>
              <a:rPr lang="en-US" b="1" dirty="0" err="1" smtClean="0"/>
              <a:t>ölüm</a:t>
            </a:r>
            <a:r>
              <a:rPr lang="en-US" b="1" dirty="0" smtClean="0"/>
              <a:t> </a:t>
            </a:r>
            <a:r>
              <a:rPr lang="en-US" b="1" dirty="0" err="1" smtClean="0"/>
              <a:t>veya</a:t>
            </a:r>
            <a:r>
              <a:rPr lang="en-US" b="1" dirty="0" smtClean="0"/>
              <a:t> </a:t>
            </a:r>
            <a:r>
              <a:rPr lang="en-US" b="1" dirty="0" err="1" smtClean="0"/>
              <a:t>genel</a:t>
            </a:r>
            <a:r>
              <a:rPr lang="en-US" b="1" dirty="0" smtClean="0"/>
              <a:t> </a:t>
            </a:r>
            <a:r>
              <a:rPr lang="en-US" b="1" dirty="0" err="1" smtClean="0"/>
              <a:t>mortalite</a:t>
            </a:r>
            <a:r>
              <a:rPr lang="en-US" b="1" dirty="0" smtClean="0"/>
              <a:t> </a:t>
            </a:r>
            <a:r>
              <a:rPr lang="en-US" b="1" dirty="0" err="1" smtClean="0"/>
              <a:t>insidansını</a:t>
            </a:r>
            <a:r>
              <a:rPr lang="en-US" b="1" dirty="0" smtClean="0"/>
              <a:t> </a:t>
            </a:r>
            <a:r>
              <a:rPr lang="en-US" b="1" dirty="0" err="1" smtClean="0"/>
              <a:t>azaltmaz</a:t>
            </a:r>
            <a:r>
              <a:rPr lang="en-US" b="1" dirty="0" smtClean="0"/>
              <a:t>. </a:t>
            </a:r>
            <a:r>
              <a:rPr lang="en-US" dirty="0" err="1" smtClean="0"/>
              <a:t>Prematür</a:t>
            </a:r>
            <a:r>
              <a:rPr lang="en-US" dirty="0" smtClean="0"/>
              <a:t> </a:t>
            </a:r>
            <a:r>
              <a:rPr lang="en-US" dirty="0" err="1" smtClean="0"/>
              <a:t>ventriküler</a:t>
            </a:r>
            <a:r>
              <a:rPr lang="en-US" dirty="0" smtClean="0"/>
              <a:t> </a:t>
            </a:r>
            <a:r>
              <a:rPr lang="en-US" dirty="0" err="1" smtClean="0"/>
              <a:t>kasılma</a:t>
            </a:r>
            <a:r>
              <a:rPr lang="en-US" dirty="0" smtClean="0"/>
              <a:t> </a:t>
            </a:r>
            <a:r>
              <a:rPr lang="en-US" dirty="0" err="1" smtClean="0"/>
              <a:t>ile</a:t>
            </a:r>
            <a:r>
              <a:rPr lang="en-US" dirty="0" smtClean="0"/>
              <a:t> </a:t>
            </a:r>
            <a:r>
              <a:rPr lang="en-US" dirty="0" err="1" smtClean="0"/>
              <a:t>indüklenen</a:t>
            </a:r>
            <a:r>
              <a:rPr lang="en-US" dirty="0" smtClean="0"/>
              <a:t> </a:t>
            </a:r>
            <a:r>
              <a:rPr lang="en-US" dirty="0" err="1" smtClean="0"/>
              <a:t>KMP'si</a:t>
            </a:r>
            <a:r>
              <a:rPr lang="en-US" dirty="0" smtClean="0"/>
              <a:t> </a:t>
            </a:r>
            <a:r>
              <a:rPr lang="en-US" dirty="0" err="1" smtClean="0"/>
              <a:t>olan</a:t>
            </a:r>
            <a:r>
              <a:rPr lang="en-US" dirty="0" smtClean="0"/>
              <a:t> </a:t>
            </a:r>
            <a:r>
              <a:rPr lang="en-US" dirty="0" err="1" smtClean="0"/>
              <a:t>hastalarda</a:t>
            </a:r>
            <a:r>
              <a:rPr lang="en-US" dirty="0" smtClean="0"/>
              <a:t>, </a:t>
            </a:r>
            <a:r>
              <a:rPr lang="en-US" dirty="0" err="1" smtClean="0"/>
              <a:t>amiodaron</a:t>
            </a:r>
            <a:r>
              <a:rPr lang="en-US" dirty="0" smtClean="0"/>
              <a:t> </a:t>
            </a:r>
            <a:r>
              <a:rPr lang="en-US" dirty="0" err="1" smtClean="0"/>
              <a:t>uygulamasının</a:t>
            </a:r>
            <a:r>
              <a:rPr lang="en-US" dirty="0" smtClean="0"/>
              <a:t> </a:t>
            </a:r>
            <a:r>
              <a:rPr lang="en-US" dirty="0" err="1" smtClean="0"/>
              <a:t>tekrarlayan</a:t>
            </a:r>
            <a:r>
              <a:rPr lang="en-US" dirty="0" smtClean="0"/>
              <a:t> </a:t>
            </a:r>
            <a:r>
              <a:rPr lang="en-US" dirty="0" err="1" smtClean="0"/>
              <a:t>aritmileri</a:t>
            </a:r>
            <a:r>
              <a:rPr lang="en-US" dirty="0" smtClean="0"/>
              <a:t> </a:t>
            </a:r>
            <a:r>
              <a:rPr lang="en-US" dirty="0" err="1" smtClean="0"/>
              <a:t>azalttığı</a:t>
            </a:r>
            <a:r>
              <a:rPr lang="en-US" dirty="0" smtClean="0"/>
              <a:t> </a:t>
            </a:r>
            <a:r>
              <a:rPr lang="en-US" dirty="0" err="1" smtClean="0"/>
              <a:t>ve</a:t>
            </a:r>
            <a:r>
              <a:rPr lang="en-US" dirty="0" smtClean="0"/>
              <a:t> </a:t>
            </a:r>
            <a:r>
              <a:rPr lang="en-US" dirty="0" err="1" smtClean="0"/>
              <a:t>semptomları</a:t>
            </a:r>
            <a:r>
              <a:rPr lang="en-US" dirty="0" smtClean="0"/>
              <a:t> </a:t>
            </a:r>
            <a:r>
              <a:rPr lang="en-US" dirty="0" err="1" smtClean="0"/>
              <a:t>ve</a:t>
            </a:r>
            <a:r>
              <a:rPr lang="en-US" dirty="0" smtClean="0"/>
              <a:t> LV </a:t>
            </a:r>
            <a:r>
              <a:rPr lang="en-US" dirty="0" err="1" smtClean="0"/>
              <a:t>fonksiyonunu</a:t>
            </a:r>
            <a:r>
              <a:rPr lang="en-US" dirty="0" smtClean="0"/>
              <a:t> </a:t>
            </a:r>
            <a:r>
              <a:rPr lang="en-US" dirty="0" err="1" smtClean="0"/>
              <a:t>iyileştirdiği</a:t>
            </a:r>
            <a:r>
              <a:rPr lang="en-US" dirty="0" smtClean="0"/>
              <a:t> </a:t>
            </a:r>
            <a:r>
              <a:rPr lang="en-US" dirty="0" err="1" smtClean="0"/>
              <a:t>düşünülebilir</a:t>
            </a:r>
            <a:r>
              <a:rPr lang="en-US" dirty="0" smtClean="0"/>
              <a:t>, </a:t>
            </a:r>
            <a:r>
              <a:rPr lang="en-US" dirty="0" err="1" smtClean="0"/>
              <a:t>ancak</a:t>
            </a:r>
            <a:r>
              <a:rPr lang="en-US" dirty="0" smtClean="0"/>
              <a:t> </a:t>
            </a:r>
            <a:r>
              <a:rPr lang="en-US" dirty="0" err="1" smtClean="0"/>
              <a:t>yan</a:t>
            </a:r>
            <a:r>
              <a:rPr lang="en-US" dirty="0" smtClean="0"/>
              <a:t> </a:t>
            </a:r>
            <a:r>
              <a:rPr lang="en-US" dirty="0" err="1" smtClean="0"/>
              <a:t>etkileri</a:t>
            </a:r>
            <a:r>
              <a:rPr lang="en-US" dirty="0" smtClean="0"/>
              <a:t> de </a:t>
            </a:r>
            <a:r>
              <a:rPr lang="en-US" dirty="0" err="1" smtClean="0"/>
              <a:t>dikkate</a:t>
            </a:r>
            <a:r>
              <a:rPr lang="en-US" dirty="0" smtClean="0"/>
              <a:t> </a:t>
            </a:r>
            <a:r>
              <a:rPr lang="en-US" dirty="0" err="1" smtClean="0"/>
              <a:t>alınmalıdır</a:t>
            </a:r>
            <a:r>
              <a:rPr lang="en-US" dirty="0" smtClean="0"/>
              <a:t>. </a:t>
            </a:r>
            <a:r>
              <a:rPr lang="en-US" dirty="0" err="1" smtClean="0"/>
              <a:t>VPB'lerin</a:t>
            </a:r>
            <a:r>
              <a:rPr lang="en-US" dirty="0" smtClean="0"/>
              <a:t> </a:t>
            </a:r>
            <a:r>
              <a:rPr lang="en-US" dirty="0" err="1" smtClean="0"/>
              <a:t>radyofrekans</a:t>
            </a:r>
            <a:r>
              <a:rPr lang="en-US" dirty="0" smtClean="0"/>
              <a:t> </a:t>
            </a:r>
            <a:r>
              <a:rPr lang="en-US" dirty="0" err="1" smtClean="0"/>
              <a:t>ablasyonu</a:t>
            </a:r>
            <a:r>
              <a:rPr lang="en-US" dirty="0" smtClean="0"/>
              <a:t>, </a:t>
            </a:r>
            <a:r>
              <a:rPr lang="en-US" dirty="0" err="1" smtClean="0"/>
              <a:t>VPB'ler</a:t>
            </a:r>
            <a:r>
              <a:rPr lang="en-US" dirty="0" smtClean="0"/>
              <a:t> LV </a:t>
            </a:r>
            <a:r>
              <a:rPr lang="en-US" dirty="0" err="1" smtClean="0"/>
              <a:t>işlev</a:t>
            </a:r>
            <a:r>
              <a:rPr lang="en-US" dirty="0" smtClean="0"/>
              <a:t> </a:t>
            </a:r>
            <a:r>
              <a:rPr lang="en-US" dirty="0" err="1" smtClean="0"/>
              <a:t>bozukluğuna</a:t>
            </a:r>
            <a:r>
              <a:rPr lang="en-US" dirty="0" smtClean="0"/>
              <a:t> </a:t>
            </a:r>
            <a:r>
              <a:rPr lang="en-US" dirty="0" err="1" smtClean="0"/>
              <a:t>katkıda</a:t>
            </a:r>
            <a:r>
              <a:rPr lang="en-US" dirty="0" smtClean="0"/>
              <a:t> </a:t>
            </a:r>
            <a:r>
              <a:rPr lang="en-US" dirty="0" err="1" smtClean="0"/>
              <a:t>bulunduğunda</a:t>
            </a:r>
            <a:r>
              <a:rPr lang="en-US" dirty="0" smtClean="0"/>
              <a:t>, </a:t>
            </a:r>
            <a:r>
              <a:rPr lang="en-US" dirty="0" err="1" smtClean="0"/>
              <a:t>taşikardiyomiyopatili</a:t>
            </a:r>
            <a:r>
              <a:rPr lang="en-US" dirty="0" smtClean="0"/>
              <a:t> </a:t>
            </a:r>
            <a:r>
              <a:rPr lang="en-US" dirty="0" err="1" smtClean="0"/>
              <a:t>hastalarda</a:t>
            </a:r>
            <a:r>
              <a:rPr lang="en-US" dirty="0" smtClean="0"/>
              <a:t> LV </a:t>
            </a:r>
            <a:r>
              <a:rPr lang="en-US" dirty="0" err="1" smtClean="0"/>
              <a:t>işlevini</a:t>
            </a:r>
            <a:r>
              <a:rPr lang="en-US" dirty="0" smtClean="0"/>
              <a:t> </a:t>
            </a:r>
            <a:r>
              <a:rPr lang="en-US" dirty="0" err="1" smtClean="0"/>
              <a:t>ve</a:t>
            </a:r>
            <a:r>
              <a:rPr lang="en-US" dirty="0" smtClean="0"/>
              <a:t> </a:t>
            </a:r>
            <a:r>
              <a:rPr lang="en-US" dirty="0" err="1" smtClean="0"/>
              <a:t>muhtemelen</a:t>
            </a:r>
            <a:r>
              <a:rPr lang="en-US" dirty="0" smtClean="0"/>
              <a:t> </a:t>
            </a:r>
            <a:r>
              <a:rPr lang="en-US" dirty="0" err="1" smtClean="0"/>
              <a:t>sonuçları</a:t>
            </a:r>
            <a:r>
              <a:rPr lang="en-US" dirty="0" smtClean="0"/>
              <a:t> </a:t>
            </a:r>
            <a:r>
              <a:rPr lang="en-US" dirty="0" err="1" smtClean="0"/>
              <a:t>iyileştirebilir</a:t>
            </a:r>
            <a:r>
              <a:rPr lang="en-US" dirty="0" smtClean="0"/>
              <a:t>. </a:t>
            </a:r>
            <a:r>
              <a:rPr lang="en-US" dirty="0" err="1" smtClean="0"/>
              <a:t>Temel</a:t>
            </a:r>
            <a:r>
              <a:rPr lang="en-US" dirty="0" smtClean="0"/>
              <a:t> PVC </a:t>
            </a:r>
            <a:r>
              <a:rPr lang="en-US" dirty="0" err="1" smtClean="0"/>
              <a:t>yükünde</a:t>
            </a:r>
            <a:r>
              <a:rPr lang="en-US" dirty="0" smtClean="0"/>
              <a:t> </a:t>
            </a:r>
            <a:r>
              <a:rPr lang="en-US" dirty="0" err="1" smtClean="0"/>
              <a:t>sürekli</a:t>
            </a:r>
            <a:r>
              <a:rPr lang="en-US" dirty="0" smtClean="0"/>
              <a:t> </a:t>
            </a:r>
            <a:r>
              <a:rPr lang="en-US" dirty="0" err="1" smtClean="0"/>
              <a:t>bir</a:t>
            </a:r>
            <a:r>
              <a:rPr lang="en-US" dirty="0" smtClean="0"/>
              <a:t> </a:t>
            </a:r>
            <a:r>
              <a:rPr lang="en-US" dirty="0" err="1" smtClean="0"/>
              <a:t>azalma</a:t>
            </a:r>
            <a:r>
              <a:rPr lang="en-US" dirty="0" smtClean="0"/>
              <a:t>, </a:t>
            </a:r>
            <a:r>
              <a:rPr lang="en-US" dirty="0" err="1" smtClean="0"/>
              <a:t>daha</a:t>
            </a:r>
            <a:r>
              <a:rPr lang="en-US" dirty="0" smtClean="0"/>
              <a:t> </a:t>
            </a:r>
            <a:r>
              <a:rPr lang="en-US" dirty="0" err="1" smtClean="0"/>
              <a:t>düşük</a:t>
            </a:r>
            <a:r>
              <a:rPr lang="en-US" dirty="0" smtClean="0"/>
              <a:t> </a:t>
            </a:r>
            <a:r>
              <a:rPr lang="en-US" dirty="0" err="1" smtClean="0"/>
              <a:t>kardiyak</a:t>
            </a:r>
            <a:r>
              <a:rPr lang="en-US" dirty="0" smtClean="0"/>
              <a:t> </a:t>
            </a:r>
            <a:r>
              <a:rPr lang="en-US" dirty="0" err="1" smtClean="0"/>
              <a:t>mortalite</a:t>
            </a:r>
            <a:r>
              <a:rPr lang="en-US" dirty="0" smtClean="0"/>
              <a:t>, </a:t>
            </a:r>
            <a:r>
              <a:rPr lang="en-US" dirty="0" err="1" smtClean="0"/>
              <a:t>kardiyak</a:t>
            </a:r>
            <a:r>
              <a:rPr lang="en-US" dirty="0" smtClean="0"/>
              <a:t> </a:t>
            </a:r>
            <a:r>
              <a:rPr lang="en-US" dirty="0" err="1" smtClean="0"/>
              <a:t>transplantasyon</a:t>
            </a:r>
            <a:r>
              <a:rPr lang="en-US" dirty="0" smtClean="0"/>
              <a:t> </a:t>
            </a:r>
            <a:r>
              <a:rPr lang="en-US" dirty="0" err="1" smtClean="0"/>
              <a:t>veya</a:t>
            </a:r>
            <a:r>
              <a:rPr lang="en-US" dirty="0" smtClean="0"/>
              <a:t> </a:t>
            </a:r>
            <a:r>
              <a:rPr lang="en-US" dirty="0" err="1" smtClean="0"/>
              <a:t>takip</a:t>
            </a:r>
            <a:r>
              <a:rPr lang="en-US" dirty="0" smtClean="0"/>
              <a:t> </a:t>
            </a:r>
            <a:r>
              <a:rPr lang="en-US" dirty="0" err="1" smtClean="0"/>
              <a:t>sırasında</a:t>
            </a:r>
            <a:r>
              <a:rPr lang="en-US" dirty="0" smtClean="0"/>
              <a:t> KY </a:t>
            </a:r>
            <a:r>
              <a:rPr lang="en-US" dirty="0" err="1" smtClean="0"/>
              <a:t>nedeniyle</a:t>
            </a:r>
            <a:r>
              <a:rPr lang="en-US" dirty="0" smtClean="0"/>
              <a:t> </a:t>
            </a:r>
            <a:r>
              <a:rPr lang="en-US" dirty="0" err="1" smtClean="0"/>
              <a:t>hastaneye</a:t>
            </a:r>
            <a:r>
              <a:rPr lang="en-US" dirty="0" smtClean="0"/>
              <a:t> </a:t>
            </a:r>
            <a:r>
              <a:rPr lang="en-US" dirty="0" err="1" smtClean="0"/>
              <a:t>yatış</a:t>
            </a:r>
            <a:r>
              <a:rPr lang="en-US" dirty="0" smtClean="0"/>
              <a:t> </a:t>
            </a:r>
            <a:r>
              <a:rPr lang="en-US" dirty="0" err="1" smtClean="0"/>
              <a:t>riski</a:t>
            </a:r>
            <a:r>
              <a:rPr lang="en-US" dirty="0" smtClean="0"/>
              <a:t> </a:t>
            </a:r>
            <a:r>
              <a:rPr lang="en-US" dirty="0" err="1" smtClean="0"/>
              <a:t>ile</a:t>
            </a:r>
            <a:r>
              <a:rPr lang="en-US" dirty="0" smtClean="0"/>
              <a:t> </a:t>
            </a:r>
            <a:r>
              <a:rPr lang="en-US" dirty="0" err="1" smtClean="0"/>
              <a:t>ilişkilendirilmiştir</a:t>
            </a:r>
            <a:r>
              <a:rPr lang="en-US" dirty="0" smtClean="0"/>
              <a:t>.</a:t>
            </a:r>
            <a:endParaRPr lang="tr-TR" dirty="0"/>
          </a:p>
        </p:txBody>
      </p:sp>
      <p:sp>
        <p:nvSpPr>
          <p:cNvPr id="4" name="Slayt Numarası Yer Tutucusu 3"/>
          <p:cNvSpPr>
            <a:spLocks noGrp="1"/>
          </p:cNvSpPr>
          <p:nvPr>
            <p:ph type="sldNum" idx="10"/>
          </p:nvPr>
        </p:nvSpPr>
        <p:spPr/>
        <p:txBody>
          <a:bodyPr/>
          <a:lstStyle/>
          <a:p>
            <a:pPr algn="r">
              <a:buNone/>
            </a:pPr>
            <a:fld id="{50A81CCD-8673-4E53-988F-56938FC0ED55}" type="slidenum">
              <a:rPr lang="tr-TR" sz="1400" b="0" strike="noStrike" spc="-1" smtClean="0">
                <a:latin typeface="Times New Roman"/>
              </a:rPr>
              <a:t>12</a:t>
            </a:fld>
            <a:endParaRPr lang="tr-TR" sz="1400" b="0" strike="noStrike" spc="-1">
              <a:latin typeface="Times New Roman"/>
            </a:endParaRPr>
          </a:p>
        </p:txBody>
      </p:sp>
    </p:spTree>
    <p:extLst>
      <p:ext uri="{BB962C8B-B14F-4D97-AF65-F5344CB8AC3E}">
        <p14:creationId xmlns:p14="http://schemas.microsoft.com/office/powerpoint/2010/main" val="275632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5" name="Altbilgi Yer Tutucusu 4"/>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6" name="Slayt Numarası Yer Tutucusu 5"/>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421028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5" name="Altbilgi Yer Tutucusu 4"/>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6" name="Slayt Numarası Yer Tutucusu 5"/>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294010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5" name="Altbilgi Yer Tutucusu 4"/>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6" name="Slayt Numarası Yer Tutucusu 5"/>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5856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tr-TR" sz="4400" b="0" strike="noStrike" spc="-1">
              <a:solidFill>
                <a:srgbClr val="FFFFFF"/>
              </a:solidFill>
              <a:latin typeface="Garamond"/>
            </a:endParaRPr>
          </a:p>
        </p:txBody>
      </p:sp>
      <p:sp>
        <p:nvSpPr>
          <p:cNvPr id="15"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tr-TR" sz="3200" b="0" strike="noStrike" spc="-1">
              <a:latin typeface="Arial"/>
            </a:endParaRPr>
          </a:p>
        </p:txBody>
      </p:sp>
      <p:sp>
        <p:nvSpPr>
          <p:cNvPr id="4" name="PlaceHolder 3"/>
          <p:cNvSpPr>
            <a:spLocks noGrp="1"/>
          </p:cNvSpPr>
          <p:nvPr>
            <p:ph type="ftr" idx="3"/>
          </p:nvPr>
        </p:nvSpPr>
        <p:spPr/>
        <p:txBody>
          <a:bodyPr/>
          <a:lstStyle/>
          <a:p>
            <a:r>
              <a:t>Footer</a:t>
            </a:r>
          </a:p>
        </p:txBody>
      </p:sp>
      <p:sp>
        <p:nvSpPr>
          <p:cNvPr id="5" name="PlaceHolder 4"/>
          <p:cNvSpPr>
            <a:spLocks noGrp="1"/>
          </p:cNvSpPr>
          <p:nvPr>
            <p:ph type="sldNum" idx="2"/>
          </p:nvPr>
        </p:nvSpPr>
        <p:spPr/>
        <p:txBody>
          <a:bodyPr/>
          <a:lstStyle/>
          <a:p>
            <a:fld id="{E3ABA420-3D71-42D9-9E6F-609590E9FFFB}"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1852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5" name="Altbilgi Yer Tutucusu 4"/>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6" name="Slayt Numarası Yer Tutucusu 5"/>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51974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5" name="Altbilgi Yer Tutucusu 4"/>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6" name="Slayt Numarası Yer Tutucusu 5"/>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112414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6" name="Altbilgi Yer Tutucusu 5"/>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7" name="Slayt Numarası Yer Tutucusu 6"/>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353537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8" name="Altbilgi Yer Tutucusu 7"/>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9" name="Slayt Numarası Yer Tutucusu 8"/>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336215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4" name="Altbilgi Yer Tutucusu 3"/>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5" name="Slayt Numarası Yer Tutucusu 4"/>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208776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3" name="Altbilgi Yer Tutucusu 2"/>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4" name="Slayt Numarası Yer Tutucusu 3"/>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66023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6" name="Altbilgi Yer Tutucusu 5"/>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7" name="Slayt Numarası Yer Tutucusu 6"/>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333165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r>
              <a:rPr lang="tr-TR" sz="1400" b="0" strike="noStrike" spc="-1" smtClean="0">
                <a:latin typeface="Times New Roman"/>
              </a:rPr>
              <a:t> </a:t>
            </a:r>
            <a:endParaRPr lang="tr-TR" sz="1400" b="0" strike="noStrike" spc="-1">
              <a:latin typeface="Times New Roman"/>
            </a:endParaRPr>
          </a:p>
        </p:txBody>
      </p:sp>
      <p:sp>
        <p:nvSpPr>
          <p:cNvPr id="6" name="Altbilgi Yer Tutucusu 5"/>
          <p:cNvSpPr>
            <a:spLocks noGrp="1"/>
          </p:cNvSpPr>
          <p:nvPr>
            <p:ph type="ftr" sz="quarter" idx="11"/>
          </p:nvPr>
        </p:nvSpPr>
        <p:spPr/>
        <p:txBody>
          <a:bodyPr/>
          <a:lstStyle/>
          <a:p>
            <a:pPr algn="ctr">
              <a:buNone/>
            </a:pPr>
            <a:r>
              <a:rPr lang="tr-TR" sz="1400" b="0" strike="noStrike" spc="-1" smtClean="0">
                <a:latin typeface="Times New Roman"/>
              </a:rPr>
              <a:t> </a:t>
            </a:r>
            <a:endParaRPr lang="tr-TR" sz="1400" b="0" strike="noStrike" spc="-1">
              <a:latin typeface="Times New Roman"/>
            </a:endParaRPr>
          </a:p>
        </p:txBody>
      </p:sp>
      <p:sp>
        <p:nvSpPr>
          <p:cNvPr id="7" name="Slayt Numarası Yer Tutucusu 6"/>
          <p:cNvSpPr>
            <a:spLocks noGrp="1"/>
          </p:cNvSpPr>
          <p:nvPr>
            <p:ph type="sldNum" sz="quarter" idx="12"/>
          </p:nvPr>
        </p:nvSpPr>
        <p:spPr/>
        <p:txBody>
          <a:body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132087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z="1400" b="0" strike="noStrike" spc="-1" smtClean="0">
                <a:latin typeface="Times New Roman"/>
              </a:rPr>
              <a:t> </a:t>
            </a:r>
            <a:endParaRPr lang="tr-TR" sz="1400" b="0" strike="noStrike" spc="-1">
              <a:latin typeface="Times New Roman"/>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a:buNone/>
            </a:pPr>
            <a:r>
              <a:rPr lang="tr-TR" sz="1400" b="0" strike="noStrike" spc="-1" smtClean="0">
                <a:latin typeface="Times New Roman"/>
              </a:rPr>
              <a:t> </a:t>
            </a:r>
            <a:endParaRPr lang="tr-TR" sz="1400" b="0" strike="noStrike" spc="-1">
              <a:latin typeface="Times New Roman"/>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lnSpc>
                <a:spcPct val="100000"/>
              </a:lnSpc>
              <a:buNone/>
            </a:pPr>
            <a:fld id="{1A3D80C8-2D13-4E06-9918-DFE9B3C5C4A5}" type="slidenum">
              <a:rPr lang="tr-TR" sz="1200" b="0" strike="noStrike" spc="-1" smtClean="0">
                <a:solidFill>
                  <a:srgbClr val="FFFFFF"/>
                </a:solidFill>
                <a:latin typeface="Arial"/>
              </a:rPr>
              <a:t>‹#›</a:t>
            </a:fld>
            <a:endParaRPr lang="tr-TR" sz="1200" b="0" strike="noStrike" spc="-1">
              <a:latin typeface="Times New Roman"/>
            </a:endParaRPr>
          </a:p>
        </p:txBody>
      </p:sp>
    </p:spTree>
    <p:extLst>
      <p:ext uri="{BB962C8B-B14F-4D97-AF65-F5344CB8AC3E}">
        <p14:creationId xmlns:p14="http://schemas.microsoft.com/office/powerpoint/2010/main" val="21424232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video" Target="file:///C:\Users\user\Desktop\YAL&#199;IN\CaptureWiz_019.avi" TargetMode="External"/><Relationship Id="rId7" Type="http://schemas.openxmlformats.org/officeDocument/2006/relationships/image" Target="../media/image32.png"/><Relationship Id="rId2" Type="http://schemas.openxmlformats.org/officeDocument/2006/relationships/video" Target="file:///C:\Users\user\Desktop\YAL&#199;IN\CaptureWiz_018.avi" TargetMode="External"/><Relationship Id="rId1" Type="http://schemas.openxmlformats.org/officeDocument/2006/relationships/video" Target="file:///C:\Users\user\Desktop\YAL&#199;IN\CaptureWiz_017.avi" TargetMode="External"/><Relationship Id="rId6" Type="http://schemas.openxmlformats.org/officeDocument/2006/relationships/image" Target="../media/image31.png"/><Relationship Id="rId5" Type="http://schemas.openxmlformats.org/officeDocument/2006/relationships/slideLayout" Target="../slideLayouts/slideLayout7.xml"/><Relationship Id="rId4" Type="http://schemas.openxmlformats.org/officeDocument/2006/relationships/video" Target="file:///C:\Users\user\Desktop\YAL&#199;IN\CaptureWiz_020.avi" TargetMode="External"/><Relationship Id="rId9"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file:///C:\Users\user\Desktop\Baku%20Toplansitis\CaptureWiz_002.avi" TargetMode="Externa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ncbi.nlm.nih.gov/pubmed/?term=CRT+nonresponders+to+responder+conversion+rate+in+the+more+response+to+CRT+with+MultiPoint+pacing+(MORE-CRT-MPP)+study:+results+from+phase+I." TargetMode="External"/><Relationship Id="rId4" Type="http://schemas.openxmlformats.org/officeDocument/2006/relationships/hyperlink" Target="https://www.ncbi.nlm.nih.gov/pubmed/?term=Leclercq%20C%5bAuthor%5d&amp;cauthor=true&amp;cauthor_uid=30859220"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ncbi.nlm.nih.gov/pubmed/?term=Leclercq%20C%5bAuthor%5d&amp;cauthor=true&amp;cauthor_uid=30859220"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hyperlink" Target="https://www.ncbi.nlm.nih.gov/pubmed/?term=CRT+nonresponders+to+responder+conversion+rate+in+the+more+response+to+CRT+with+MultiPoint+pacing+(MORE-CRT-MPP)+study:+results+from+phase+I."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ncbi.nlm.nih.gov/pubmed/?term=Leclercq%20C%5bAuthor%5d&amp;cauthor=true&amp;cauthor_uid=30859220"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s://www.ncbi.nlm.nih.gov/pubmed/?term=CRT+nonresponders+to+responder+conversion+rate+in+the+more+response+to+CRT+with+MultiPoint+pacing+(MORE-CRT-MPP)+study:+results+from+phase+I."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ncbi.nlm.nih.gov/pubmed/?term=CRT+nonresponders+to+responder+conversion+rate+in+the+more+response+to+CRT+with+MultiPoint+pacing+(MORE-CRT-MPP)+study:+results+from+phase+I." TargetMode="External"/><Relationship Id="rId4" Type="http://schemas.openxmlformats.org/officeDocument/2006/relationships/hyperlink" Target="https://www.ncbi.nlm.nih.gov/pubmed/?term=Leclercq%20C%5bAuthor%5d&amp;cauthor=true&amp;cauthor_uid=308592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Users\user\Desktop\YAL&#199;IN\CaptureWiz_003.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2"/>
          <p:cNvSpPr>
            <a:spLocks noGrp="1"/>
          </p:cNvSpPr>
          <p:nvPr>
            <p:ph idx="4294967295"/>
          </p:nvPr>
        </p:nvSpPr>
        <p:spPr>
          <a:xfrm>
            <a:off x="0" y="1600200"/>
            <a:ext cx="8229600" cy="4525963"/>
          </a:xfrm>
          <a:prstGeom prst="rect">
            <a:avLst/>
          </a:prstGeom>
          <a:noFill/>
          <a:ln w="0">
            <a:noFill/>
          </a:ln>
        </p:spPr>
        <p:txBody>
          <a:bodyPr numCol="1" spcCol="0" anchor="t">
            <a:noAutofit/>
          </a:bodyPr>
          <a:lstStyle/>
          <a:p>
            <a:pPr>
              <a:lnSpc>
                <a:spcPct val="100000"/>
              </a:lnSpc>
              <a:spcBef>
                <a:spcPts val="641"/>
              </a:spcBef>
              <a:buNone/>
            </a:pPr>
            <a:endParaRPr lang="tr-TR" sz="3200" b="0" strike="noStrike" spc="-1">
              <a:solidFill>
                <a:srgbClr val="FFFFFF"/>
              </a:solidFill>
              <a:latin typeface="Garamond"/>
            </a:endParaRPr>
          </a:p>
          <a:p>
            <a:pPr>
              <a:lnSpc>
                <a:spcPct val="100000"/>
              </a:lnSpc>
              <a:spcBef>
                <a:spcPts val="641"/>
              </a:spcBef>
              <a:buNone/>
            </a:pPr>
            <a:endParaRPr lang="tr-TR" sz="3200" b="0" strike="noStrike" spc="-1">
              <a:solidFill>
                <a:srgbClr val="FFFFFF"/>
              </a:solidFill>
              <a:latin typeface="Garamond"/>
            </a:endParaRPr>
          </a:p>
        </p:txBody>
      </p:sp>
      <p:sp>
        <p:nvSpPr>
          <p:cNvPr id="108" name="Rectangle 4"/>
          <p:cNvSpPr/>
          <p:nvPr/>
        </p:nvSpPr>
        <p:spPr>
          <a:xfrm>
            <a:off x="4486320" y="3048120"/>
            <a:ext cx="185400" cy="769680"/>
          </a:xfrm>
          <a:prstGeom prst="rect">
            <a:avLst/>
          </a:prstGeom>
          <a:noFill/>
          <a:ln w="12700">
            <a:noFill/>
          </a:ln>
        </p:spPr>
        <p:style>
          <a:lnRef idx="0">
            <a:scrgbClr r="0" g="0" b="0"/>
          </a:lnRef>
          <a:fillRef idx="0">
            <a:scrgbClr r="0" g="0" b="0"/>
          </a:fillRef>
          <a:effectRef idx="0">
            <a:scrgbClr r="0" g="0" b="0"/>
          </a:effectRef>
          <a:fontRef idx="minor"/>
        </p:style>
      </p:sp>
      <p:pic>
        <p:nvPicPr>
          <p:cNvPr id="109" name="Picture 5" descr="kule_bina_d___g_r_nt[1]"/>
          <p:cNvPicPr/>
          <p:nvPr/>
        </p:nvPicPr>
        <p:blipFill>
          <a:blip r:embed="rId2"/>
          <a:stretch/>
        </p:blipFill>
        <p:spPr>
          <a:xfrm>
            <a:off x="-262080" y="20520"/>
            <a:ext cx="9496080" cy="6857640"/>
          </a:xfrm>
          <a:prstGeom prst="rect">
            <a:avLst/>
          </a:prstGeom>
          <a:ln w="0">
            <a:noFill/>
          </a:ln>
        </p:spPr>
      </p:pic>
      <p:sp>
        <p:nvSpPr>
          <p:cNvPr id="110" name="Rectangle 6"/>
          <p:cNvSpPr/>
          <p:nvPr/>
        </p:nvSpPr>
        <p:spPr>
          <a:xfrm>
            <a:off x="1115640" y="2882880"/>
            <a:ext cx="7729560" cy="2010600"/>
          </a:xfrm>
          <a:prstGeom prst="rect">
            <a:avLst/>
          </a:prstGeom>
          <a:noFill/>
          <a:ln w="1270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tr-TR" sz="1800" b="1" i="1" strike="noStrike" spc="-1" dirty="0">
                <a:solidFill>
                  <a:srgbClr val="003399"/>
                </a:solidFill>
                <a:latin typeface="Garamond"/>
              </a:rPr>
              <a:t>   </a:t>
            </a:r>
            <a:endParaRPr lang="tr-TR" sz="1800" b="0" strike="noStrike" spc="-1" dirty="0">
              <a:latin typeface="Arial"/>
            </a:endParaRPr>
          </a:p>
          <a:p>
            <a:pPr>
              <a:lnSpc>
                <a:spcPct val="100000"/>
              </a:lnSpc>
              <a:buNone/>
            </a:pPr>
            <a:r>
              <a:rPr lang="tr-TR" sz="1800" b="0" strike="noStrike" spc="-1" dirty="0">
                <a:solidFill>
                  <a:srgbClr val="FFFFFF"/>
                </a:solidFill>
                <a:latin typeface="Garamond"/>
              </a:rPr>
              <a:t>                           </a:t>
            </a:r>
            <a:endParaRPr lang="tr-TR" sz="1800" b="0" strike="noStrike" spc="-1" dirty="0">
              <a:latin typeface="Arial"/>
            </a:endParaRPr>
          </a:p>
          <a:p>
            <a:pPr>
              <a:lnSpc>
                <a:spcPct val="100000"/>
              </a:lnSpc>
              <a:buNone/>
            </a:pPr>
            <a:r>
              <a:rPr lang="tr-TR" sz="1800" b="0" strike="noStrike" spc="-1" dirty="0">
                <a:solidFill>
                  <a:srgbClr val="FFFFFF"/>
                </a:solidFill>
                <a:latin typeface="Garamond"/>
              </a:rPr>
              <a:t>                          </a:t>
            </a:r>
            <a:endParaRPr lang="tr-TR" sz="1800" b="0" strike="noStrike" spc="-1" dirty="0">
              <a:latin typeface="Arial"/>
            </a:endParaRPr>
          </a:p>
          <a:p>
            <a:pPr>
              <a:lnSpc>
                <a:spcPct val="100000"/>
              </a:lnSpc>
              <a:buNone/>
            </a:pPr>
            <a:r>
              <a:rPr lang="tr-TR" sz="2400" b="1" i="1" strike="noStrike" spc="-1" dirty="0">
                <a:solidFill>
                  <a:srgbClr val="FFFF00"/>
                </a:solidFill>
                <a:latin typeface="Garamond"/>
              </a:rPr>
              <a:t>         </a:t>
            </a:r>
            <a:r>
              <a:rPr lang="en-US" sz="2400" b="1" i="1" strike="noStrike" spc="-1" dirty="0">
                <a:solidFill>
                  <a:srgbClr val="FFFF00"/>
                </a:solidFill>
                <a:latin typeface="Garamond"/>
              </a:rPr>
              <a:t>        </a:t>
            </a:r>
            <a:r>
              <a:rPr lang="en-US" sz="2400" b="1" i="1" strike="noStrike" spc="-1" dirty="0" smtClean="0">
                <a:solidFill>
                  <a:srgbClr val="FFFF00"/>
                </a:solidFill>
                <a:latin typeface="Times New Roman" panose="02020603050405020304" pitchFamily="18" charset="0"/>
                <a:cs typeface="Times New Roman" panose="02020603050405020304" pitchFamily="18" charset="0"/>
              </a:rPr>
              <a:t>Do</a:t>
            </a:r>
            <a:r>
              <a:rPr lang="tr-TR" sz="2400" b="1" i="1" dirty="0" smtClean="0">
                <a:solidFill>
                  <a:srgbClr val="FFFF00"/>
                </a:solidFill>
                <a:latin typeface="Times New Roman" panose="02020603050405020304" pitchFamily="18" charset="0"/>
                <a:cs typeface="Times New Roman" panose="02020603050405020304" pitchFamily="18" charset="0"/>
              </a:rPr>
              <a:t>ç</a:t>
            </a:r>
            <a:r>
              <a:rPr lang="en-US" sz="2400" b="1" i="1" strike="noStrike" spc="-1" dirty="0" smtClean="0">
                <a:solidFill>
                  <a:srgbClr val="FFFF00"/>
                </a:solidFill>
                <a:latin typeface="Times New Roman" panose="02020603050405020304" pitchFamily="18" charset="0"/>
                <a:cs typeface="Times New Roman" panose="02020603050405020304" pitchFamily="18" charset="0"/>
              </a:rPr>
              <a:t>.</a:t>
            </a:r>
            <a:r>
              <a:rPr lang="tr-TR" sz="2400" b="1" i="1" strike="noStrike" spc="-1" dirty="0" smtClean="0">
                <a:solidFill>
                  <a:srgbClr val="FFFF00"/>
                </a:solidFill>
                <a:latin typeface="Times New Roman" panose="02020603050405020304" pitchFamily="18" charset="0"/>
                <a:cs typeface="Times New Roman" panose="02020603050405020304" pitchFamily="18" charset="0"/>
              </a:rPr>
              <a:t>Dr</a:t>
            </a:r>
            <a:r>
              <a:rPr lang="tr-TR" sz="2400" b="1" i="1" strike="noStrike" spc="-1" dirty="0">
                <a:solidFill>
                  <a:srgbClr val="FFFF00"/>
                </a:solidFill>
                <a:latin typeface="Times New Roman" panose="02020603050405020304" pitchFamily="18" charset="0"/>
                <a:cs typeface="Times New Roman" panose="02020603050405020304" pitchFamily="18" charset="0"/>
              </a:rPr>
              <a:t>. Yalçın V</a:t>
            </a:r>
            <a:r>
              <a:rPr lang="en-US" sz="2400" b="1" i="1" strike="noStrike" spc="-1" dirty="0">
                <a:solidFill>
                  <a:srgbClr val="FFFF00"/>
                </a:solidFill>
                <a:latin typeface="Times New Roman" panose="02020603050405020304" pitchFamily="18" charset="0"/>
                <a:cs typeface="Times New Roman" panose="02020603050405020304" pitchFamily="18" charset="0"/>
              </a:rPr>
              <a:t>EL</a:t>
            </a:r>
            <a:r>
              <a:rPr lang="az-Latn-AZ" sz="2400" b="1" i="1" strike="noStrike" spc="-1" dirty="0">
                <a:solidFill>
                  <a:srgbClr val="FFFF00"/>
                </a:solidFill>
                <a:latin typeface="Times New Roman" panose="02020603050405020304" pitchFamily="18" charset="0"/>
                <a:cs typeface="Times New Roman" panose="02020603050405020304" pitchFamily="18" charset="0"/>
              </a:rPr>
              <a:t>İ</a:t>
            </a:r>
            <a:r>
              <a:rPr lang="en-US" sz="2400" b="1" i="1" strike="noStrike" spc="-1" dirty="0">
                <a:solidFill>
                  <a:srgbClr val="FFFF00"/>
                </a:solidFill>
                <a:latin typeface="Times New Roman" panose="02020603050405020304" pitchFamily="18" charset="0"/>
                <a:cs typeface="Times New Roman" panose="02020603050405020304" pitchFamily="18" charset="0"/>
              </a:rPr>
              <a:t>BEY</a:t>
            </a:r>
            <a:endParaRPr lang="tr-TR" sz="2400" b="0" strike="noStrike" spc="-1" dirty="0">
              <a:latin typeface="Times New Roman" panose="02020603050405020304" pitchFamily="18" charset="0"/>
              <a:cs typeface="Times New Roman" panose="02020603050405020304" pitchFamily="18" charset="0"/>
            </a:endParaRPr>
          </a:p>
          <a:p>
            <a:pPr>
              <a:lnSpc>
                <a:spcPct val="100000"/>
              </a:lnSpc>
              <a:buNone/>
            </a:pPr>
            <a:r>
              <a:rPr lang="en-US" sz="2400" b="0" strike="noStrike" spc="-1" dirty="0">
                <a:solidFill>
                  <a:srgbClr val="FFFF00"/>
                </a:solidFill>
                <a:latin typeface="Times New Roman" panose="02020603050405020304" pitchFamily="18" charset="0"/>
                <a:cs typeface="Times New Roman" panose="02020603050405020304" pitchFamily="18" charset="0"/>
              </a:rPr>
              <a:t> </a:t>
            </a:r>
            <a:endParaRPr lang="tr-TR" sz="2400" b="0" strike="noStrike" spc="-1" dirty="0">
              <a:latin typeface="Times New Roman" panose="02020603050405020304" pitchFamily="18" charset="0"/>
              <a:cs typeface="Times New Roman" panose="02020603050405020304" pitchFamily="18" charset="0"/>
            </a:endParaRPr>
          </a:p>
          <a:p>
            <a:pPr>
              <a:lnSpc>
                <a:spcPct val="100000"/>
              </a:lnSpc>
              <a:buNone/>
            </a:pPr>
            <a:r>
              <a:rPr lang="en-US" sz="2400" b="1" i="1" strike="noStrike" spc="-1" dirty="0">
                <a:solidFill>
                  <a:srgbClr val="FFFF00"/>
                </a:solidFill>
                <a:latin typeface="Times New Roman" panose="02020603050405020304" pitchFamily="18" charset="0"/>
                <a:cs typeface="Times New Roman" panose="02020603050405020304" pitchFamily="18" charset="0"/>
              </a:rPr>
              <a:t>                          </a:t>
            </a:r>
            <a:r>
              <a:rPr lang="en-US" sz="2400" b="1" i="1" spc="-1" dirty="0" smtClean="0">
                <a:solidFill>
                  <a:srgbClr val="FFFF00"/>
                </a:solidFill>
                <a:latin typeface="Times New Roman" panose="02020603050405020304" pitchFamily="18" charset="0"/>
                <a:cs typeface="Times New Roman" panose="02020603050405020304" pitchFamily="18" charset="0"/>
              </a:rPr>
              <a:t>10</a:t>
            </a:r>
            <a:r>
              <a:rPr lang="en-US" sz="2400" b="1" i="1" strike="noStrike" spc="-1" dirty="0" smtClean="0">
                <a:solidFill>
                  <a:srgbClr val="FFFF00"/>
                </a:solidFill>
                <a:latin typeface="Times New Roman" panose="02020603050405020304" pitchFamily="18" charset="0"/>
                <a:cs typeface="Times New Roman" panose="02020603050405020304" pitchFamily="18" charset="0"/>
              </a:rPr>
              <a:t>.12.20</a:t>
            </a:r>
            <a:r>
              <a:rPr lang="az-Latn-AZ" sz="2400" b="1" i="1" strike="noStrike" spc="-1" dirty="0" smtClean="0">
                <a:solidFill>
                  <a:srgbClr val="FFFF00"/>
                </a:solidFill>
                <a:latin typeface="Times New Roman" panose="02020603050405020304" pitchFamily="18" charset="0"/>
                <a:cs typeface="Times New Roman" panose="02020603050405020304" pitchFamily="18" charset="0"/>
              </a:rPr>
              <a:t>2</a:t>
            </a:r>
            <a:r>
              <a:rPr lang="en-US" sz="2400" b="1" i="1" strike="noStrike" spc="-1" dirty="0" smtClean="0">
                <a:solidFill>
                  <a:srgbClr val="FFFF00"/>
                </a:solidFill>
                <a:latin typeface="Times New Roman" panose="02020603050405020304" pitchFamily="18" charset="0"/>
                <a:cs typeface="Times New Roman" panose="02020603050405020304" pitchFamily="18" charset="0"/>
              </a:rPr>
              <a:t>2</a:t>
            </a:r>
            <a:endParaRPr lang="tr-TR" sz="2400" b="0" strike="noStrike" spc="-1" dirty="0">
              <a:latin typeface="Times New Roman" panose="02020603050405020304" pitchFamily="18" charset="0"/>
              <a:cs typeface="Times New Roman" panose="02020603050405020304" pitchFamily="18" charset="0"/>
            </a:endParaRPr>
          </a:p>
        </p:txBody>
      </p:sp>
      <p:sp>
        <p:nvSpPr>
          <p:cNvPr id="111" name="7 Dikdörtgen"/>
          <p:cNvSpPr/>
          <p:nvPr/>
        </p:nvSpPr>
        <p:spPr>
          <a:xfrm>
            <a:off x="-352081" y="1426099"/>
            <a:ext cx="9496081" cy="10757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200000"/>
              </a:lnSpc>
              <a:buNone/>
            </a:pPr>
            <a:r>
              <a:rPr lang="en-US" sz="3200" b="1" dirty="0">
                <a:solidFill>
                  <a:srgbClr val="FF0000"/>
                </a:solidFill>
                <a:latin typeface="Times New Roman" panose="02020603050405020304" pitchFamily="18" charset="0"/>
                <a:cs typeface="Times New Roman" panose="02020603050405020304" pitchFamily="18" charset="0"/>
              </a:rPr>
              <a:t>CRT-</a:t>
            </a:r>
            <a:r>
              <a:rPr lang="en-US" sz="3200" b="1" dirty="0" err="1">
                <a:solidFill>
                  <a:srgbClr val="FF0000"/>
                </a:solidFill>
                <a:latin typeface="Times New Roman" panose="02020603050405020304" pitchFamily="18" charset="0"/>
                <a:cs typeface="Times New Roman" panose="02020603050405020304" pitchFamily="18" charset="0"/>
              </a:rPr>
              <a:t>yə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cavab</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verməyən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xəstələrdə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etməliyik</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tr-TR" sz="2900" b="1" strike="noStrike" spc="-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2" presetClass="entr" presetSubtype="8" fill="hold" nodeType="clickEffect">
                                  <p:stCondLst>
                                    <p:cond delay="0"/>
                                  </p:stCondLst>
                                  <p:endCondLst>
                                    <p:cond evt="begin" delay="0">
                                      <p:tn val="5"/>
                                    </p:cond>
                                  </p:end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wipe(left)">
                                      <p:cBhvr additive="repl">
                                        <p:cTn id="7" dur="500"/>
                                        <p:tgtEl>
                                          <p:spTgt spid="107">
                                            <p:txEl>
                                              <p:pRg st="0" end="0"/>
                                            </p:txEl>
                                          </p:spTgt>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16" presetClass="entr" presetSubtype="21" fill="hold" nodeType="clickEffect">
                                  <p:stCondLst>
                                    <p:cond delay="0"/>
                                  </p:stCondLst>
                                  <p:childTnLst>
                                    <p:set>
                                      <p:cBhvr>
                                        <p:cTn id="11" dur="1" fill="hold">
                                          <p:stCondLst>
                                            <p:cond delay="0"/>
                                          </p:stCondLst>
                                        </p:cTn>
                                        <p:tgtEl>
                                          <p:spTgt spid="111">
                                            <p:txEl>
                                              <p:pRg st="0" end="0"/>
                                            </p:txEl>
                                          </p:spTgt>
                                        </p:tgtEl>
                                        <p:attrNameLst>
                                          <p:attrName>style.visibility</p:attrName>
                                        </p:attrNameLst>
                                      </p:cBhvr>
                                      <p:to>
                                        <p:strVal val="visible"/>
                                      </p:to>
                                    </p:set>
                                    <p:animEffect transition="in" filter="barn(inVertical)">
                                      <p:cBhvr additive="repl">
                                        <p:cTn id="12" dur="500"/>
                                        <p:tgtEl>
                                          <p:spTgt spid="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57200" y="953356"/>
            <a:ext cx="8229240" cy="3977280"/>
          </a:xfrm>
        </p:spPr>
        <p:txBody>
          <a:bodyPr/>
          <a:lstStyle/>
          <a:p>
            <a:pPr algn="ctr">
              <a:lnSpc>
                <a:spcPct val="200000"/>
              </a:lnSpc>
              <a:buFont typeface="Wingdings" panose="05000000000000000000" pitchFamily="2" charset="2"/>
              <a:buChar char="Ø"/>
            </a:pPr>
            <a:r>
              <a:rPr lang="tr-TR"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Hastaların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yaklaşık</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r>
              <a:rPr lang="tr-T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30-50'sinde </a:t>
            </a:r>
            <a:r>
              <a:rPr lang="en-US" sz="2400" b="1" dirty="0" err="1" smtClean="0">
                <a:latin typeface="Times New Roman" panose="02020603050405020304" pitchFamily="18" charset="0"/>
                <a:cs typeface="Times New Roman" panose="02020603050405020304" pitchFamily="18" charset="0"/>
              </a:rPr>
              <a:t>KRT’ye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yanıt</a:t>
            </a:r>
            <a:r>
              <a:rPr lang="en-US" sz="2400" b="1" dirty="0" smtClean="0">
                <a:latin typeface="Times New Roman" panose="02020603050405020304" pitchFamily="18" charset="0"/>
                <a:cs typeface="Times New Roman" panose="02020603050405020304" pitchFamily="18" charset="0"/>
              </a:rPr>
              <a:t> al</a:t>
            </a:r>
            <a:r>
              <a:rPr lang="tr-TR" sz="2400" b="1" dirty="0" err="1" smtClean="0">
                <a:latin typeface="Times New Roman" panose="02020603050405020304" pitchFamily="18" charset="0"/>
                <a:cs typeface="Times New Roman" panose="02020603050405020304" pitchFamily="18" charset="0"/>
              </a:rPr>
              <a:t>ınamaz</a:t>
            </a:r>
            <a:endParaRPr lang="tr-TR" sz="24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845127" y="6278526"/>
            <a:ext cx="8021422" cy="369332"/>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Heart Failure Reviews (2019) 24:41–54 https://doi.org/10.1007/s10741-018-9734-8</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845127" y="5909194"/>
            <a:ext cx="7786255" cy="369332"/>
          </a:xfrm>
          <a:prstGeom prst="rect">
            <a:avLst/>
          </a:prstGeom>
        </p:spPr>
        <p:txBody>
          <a:bodyPr wrap="square">
            <a:spAutoFit/>
          </a:bodyPr>
          <a:lstStyle/>
          <a:p>
            <a:pPr algn="ctr"/>
            <a:r>
              <a:rPr lang="tr-TR" dirty="0" err="1" smtClean="0">
                <a:solidFill>
                  <a:srgbClr val="FF0000"/>
                </a:solidFill>
                <a:latin typeface="Times New Roman" panose="02020603050405020304" pitchFamily="18" charset="0"/>
                <a:cs typeface="Times New Roman" panose="02020603050405020304" pitchFamily="18" charset="0"/>
              </a:rPr>
              <a:t>European</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Heart</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Journal</a:t>
            </a:r>
            <a:r>
              <a:rPr lang="tr-TR" dirty="0" smtClean="0">
                <a:solidFill>
                  <a:srgbClr val="FF0000"/>
                </a:solidFill>
                <a:latin typeface="Times New Roman" panose="02020603050405020304" pitchFamily="18" charset="0"/>
                <a:cs typeface="Times New Roman" panose="02020603050405020304" pitchFamily="18" charset="0"/>
              </a:rPr>
              <a:t> (2021) 42, 3599</a:t>
            </a:r>
            <a:r>
              <a:rPr lang="en-US" dirty="0" smtClean="0">
                <a:solidFill>
                  <a:srgbClr val="FF0000"/>
                </a:solidFill>
                <a:latin typeface="Times New Roman" panose="02020603050405020304" pitchFamily="18" charset="0"/>
                <a:cs typeface="Times New Roman" panose="02020603050405020304" pitchFamily="18" charset="0"/>
              </a:rPr>
              <a:t>-</a:t>
            </a:r>
            <a:r>
              <a:rPr lang="tr-TR" dirty="0" smtClean="0">
                <a:solidFill>
                  <a:srgbClr val="FF0000"/>
                </a:solidFill>
                <a:latin typeface="Times New Roman" panose="02020603050405020304" pitchFamily="18" charset="0"/>
                <a:cs typeface="Times New Roman" panose="02020603050405020304" pitchFamily="18" charset="0"/>
              </a:rPr>
              <a:t>3726</a:t>
            </a:r>
            <a:r>
              <a:rPr lang="en-US" dirty="0" smtClean="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doi:10.1093/</a:t>
            </a:r>
            <a:r>
              <a:rPr lang="tr-TR" dirty="0" err="1" smtClean="0">
                <a:solidFill>
                  <a:srgbClr val="FF0000"/>
                </a:solidFill>
                <a:latin typeface="Times New Roman" panose="02020603050405020304" pitchFamily="18" charset="0"/>
                <a:cs typeface="Times New Roman" panose="02020603050405020304" pitchFamily="18" charset="0"/>
              </a:rPr>
              <a:t>eurheartj</a:t>
            </a:r>
            <a:r>
              <a:rPr lang="tr-TR" dirty="0" smtClean="0">
                <a:solidFill>
                  <a:srgbClr val="FF0000"/>
                </a:solidFill>
                <a:latin typeface="Times New Roman" panose="02020603050405020304" pitchFamily="18" charset="0"/>
                <a:cs typeface="Times New Roman" panose="02020603050405020304" pitchFamily="18" charset="0"/>
              </a:rPr>
              <a:t>/ehab3</a:t>
            </a:r>
            <a:r>
              <a:rPr lang="tr-TR" b="1" dirty="0" smtClean="0">
                <a:solidFill>
                  <a:srgbClr val="FF0000"/>
                </a:solidFill>
                <a:latin typeface="Times New Roman" panose="02020603050405020304" pitchFamily="18" charset="0"/>
                <a:cs typeface="Times New Roman" panose="02020603050405020304" pitchFamily="18" charset="0"/>
              </a:rPr>
              <a:t>68</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1542785" y="4089461"/>
            <a:ext cx="6058070" cy="400110"/>
          </a:xfrm>
          <a:prstGeom prst="rect">
            <a:avLst/>
          </a:prstGeom>
        </p:spPr>
        <p:txBody>
          <a:bodyPr wrap="none">
            <a:spAutoFit/>
          </a:bodyPr>
          <a:lstStyle/>
          <a:p>
            <a:pPr marL="342900" indent="-342900" algn="ctr">
              <a:buFont typeface="Wingdings" panose="05000000000000000000" pitchFamily="2" charset="2"/>
              <a:buChar char="v"/>
            </a:pPr>
            <a:r>
              <a:rPr lang="tr-TR" sz="2000" b="1" dirty="0">
                <a:latin typeface="Times New Roman" panose="02020603050405020304" pitchFamily="18" charset="0"/>
                <a:cs typeface="Times New Roman" panose="02020603050405020304" pitchFamily="18" charset="0"/>
              </a:rPr>
              <a:t>Bu grup </a:t>
            </a:r>
            <a:r>
              <a:rPr lang="en-US" sz="2000" b="1" dirty="0" smtClean="0">
                <a:latin typeface="Times New Roman" panose="02020603050405020304" pitchFamily="18" charset="0"/>
                <a:cs typeface="Times New Roman" panose="02020603050405020304" pitchFamily="18" charset="0"/>
              </a:rPr>
              <a:t>“</a:t>
            </a:r>
            <a:r>
              <a:rPr lang="tr-TR" sz="2000" b="1" dirty="0" smtClean="0">
                <a:latin typeface="Times New Roman" panose="02020603050405020304" pitchFamily="18" charset="0"/>
                <a:cs typeface="Times New Roman" panose="02020603050405020304" pitchFamily="18" charset="0"/>
              </a:rPr>
              <a:t>yanıt vermeyenler</a:t>
            </a:r>
            <a:r>
              <a:rPr lang="en-US" sz="2000" b="1" dirty="0" smtClean="0">
                <a:latin typeface="Times New Roman" panose="02020603050405020304" pitchFamily="18" charset="0"/>
                <a:cs typeface="Times New Roman" panose="02020603050405020304" pitchFamily="18" charset="0"/>
              </a:rPr>
              <a:t>”</a:t>
            </a:r>
            <a:r>
              <a:rPr lang="tr-TR" sz="2000" b="1" dirty="0" smtClean="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olarak sınıflandırılır</a:t>
            </a:r>
          </a:p>
        </p:txBody>
      </p:sp>
    </p:spTree>
    <p:extLst>
      <p:ext uri="{BB962C8B-B14F-4D97-AF65-F5344CB8AC3E}">
        <p14:creationId xmlns:p14="http://schemas.microsoft.com/office/powerpoint/2010/main" val="99827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73" y="771617"/>
            <a:ext cx="7430738" cy="4635955"/>
          </a:xfrm>
          <a:prstGeom prst="rect">
            <a:avLst/>
          </a:prstGeom>
        </p:spPr>
      </p:pic>
      <p:sp>
        <p:nvSpPr>
          <p:cNvPr id="6" name="Прямоугольник 5"/>
          <p:cNvSpPr/>
          <p:nvPr/>
        </p:nvSpPr>
        <p:spPr>
          <a:xfrm>
            <a:off x="3282865" y="5561866"/>
            <a:ext cx="2924840" cy="369332"/>
          </a:xfrm>
          <a:prstGeom prst="rect">
            <a:avLst/>
          </a:prstGeom>
        </p:spPr>
        <p:txBody>
          <a:bodyPr wrap="none">
            <a:spAutoFit/>
          </a:bodyPr>
          <a:lstStyle/>
          <a:p>
            <a:r>
              <a:rPr lang="en-US" b="1" dirty="0">
                <a:solidFill>
                  <a:srgbClr val="FF0000"/>
                </a:solidFill>
                <a:latin typeface="Times New Roman" panose="02020603050405020304" pitchFamily="18" charset="0"/>
                <a:cs typeface="Times New Roman" panose="02020603050405020304" pitchFamily="18" charset="0"/>
              </a:rPr>
              <a:t>Circulation. </a:t>
            </a:r>
            <a:r>
              <a:rPr lang="en-US" b="1" dirty="0" smtClean="0">
                <a:solidFill>
                  <a:srgbClr val="FF0000"/>
                </a:solidFill>
                <a:latin typeface="Times New Roman" panose="02020603050405020304" pitchFamily="18" charset="0"/>
                <a:cs typeface="Times New Roman" panose="02020603050405020304" pitchFamily="18" charset="0"/>
              </a:rPr>
              <a:t>2014;130:87-90</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090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57200" y="953356"/>
            <a:ext cx="8229240" cy="3977280"/>
          </a:xfrm>
        </p:spPr>
        <p:txBody>
          <a:bodyPr/>
          <a:lstStyle/>
          <a:p>
            <a:pPr algn="ctr">
              <a:lnSpc>
                <a:spcPct val="200000"/>
              </a:lnSpc>
              <a:buFont typeface="Wingdings" panose="05000000000000000000" pitchFamily="2" charset="2"/>
              <a:buChar char="Ø"/>
            </a:pPr>
            <a:r>
              <a:rPr lang="tr-T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KRT </a:t>
            </a:r>
            <a:r>
              <a:rPr lang="en-US" sz="2400" b="1" dirty="0" err="1" smtClean="0">
                <a:latin typeface="Times New Roman" panose="02020603050405020304" pitchFamily="18" charset="0"/>
                <a:cs typeface="Times New Roman" panose="02020603050405020304" pitchFamily="18" charset="0"/>
              </a:rPr>
              <a:t>sonras</a:t>
            </a:r>
            <a:r>
              <a:rPr lang="tr-TR" sz="2400" b="1" dirty="0" smtClean="0">
                <a:latin typeface="Times New Roman" panose="02020603050405020304" pitchFamily="18" charset="0"/>
                <a:cs typeface="Times New Roman" panose="02020603050405020304" pitchFamily="18" charset="0"/>
              </a:rPr>
              <a:t>ı </a:t>
            </a:r>
            <a:r>
              <a:rPr lang="en-US" sz="2400" b="1" dirty="0">
                <a:latin typeface="Times New Roman" panose="02020603050405020304" pitchFamily="18" charset="0"/>
                <a:cs typeface="Times New Roman" panose="02020603050405020304" pitchFamily="18" charset="0"/>
              </a:rPr>
              <a:t>L</a:t>
            </a:r>
            <a:r>
              <a:rPr lang="en-US" sz="2400" b="1" dirty="0" smtClean="0">
                <a:latin typeface="Times New Roman" panose="02020603050405020304" pitchFamily="18" charset="0"/>
                <a:cs typeface="Times New Roman" panose="02020603050405020304" pitchFamily="18" charset="0"/>
              </a:rPr>
              <a:t>V </a:t>
            </a:r>
            <a:r>
              <a:rPr lang="en-US" sz="2400" b="1" dirty="0" err="1" smtClean="0">
                <a:latin typeface="Times New Roman" panose="02020603050405020304" pitchFamily="18" charset="0"/>
                <a:cs typeface="Times New Roman" panose="02020603050405020304" pitchFamily="18" charset="0"/>
              </a:rPr>
              <a:t>fonksiyonlar</a:t>
            </a:r>
            <a:r>
              <a:rPr lang="tr-TR" sz="2400" b="1" dirty="0" err="1" smtClean="0">
                <a:latin typeface="Times New Roman" panose="02020603050405020304" pitchFamily="18" charset="0"/>
                <a:cs typeface="Times New Roman" panose="02020603050405020304" pitchFamily="18" charset="0"/>
              </a:rPr>
              <a:t>ını</a:t>
            </a:r>
            <a:r>
              <a:rPr lang="tr-TR"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yeniden</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değerlendirmek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için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uygun</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zaman</a:t>
            </a:r>
            <a:r>
              <a:rPr lang="tr-T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endParaRPr lang="tr-TR" sz="2400" b="1" dirty="0" smtClean="0">
              <a:latin typeface="Times New Roman" panose="02020603050405020304" pitchFamily="18" charset="0"/>
              <a:cs typeface="Times New Roman" panose="02020603050405020304" pitchFamily="18" charset="0"/>
            </a:endParaRPr>
          </a:p>
          <a:p>
            <a:pPr marL="342900" indent="-342900" algn="ctr">
              <a:lnSpc>
                <a:spcPct val="200000"/>
              </a:lnSpc>
              <a:buFont typeface="Wingdings" panose="05000000000000000000" pitchFamily="2" charset="2"/>
              <a:buChar char="v"/>
            </a:pPr>
            <a:endParaRPr lang="tr-TR" sz="2000" b="1" dirty="0">
              <a:latin typeface="Times New Roman" panose="02020603050405020304" pitchFamily="18" charset="0"/>
              <a:cs typeface="Times New Roman" panose="02020603050405020304" pitchFamily="18" charset="0"/>
            </a:endParaRPr>
          </a:p>
          <a:p>
            <a:pPr marL="342900" indent="-342900" algn="ctr">
              <a:lnSpc>
                <a:spcPct val="200000"/>
              </a:lnSpc>
              <a:buFont typeface="Wingdings" panose="05000000000000000000" pitchFamily="2" charset="2"/>
              <a:buChar char="v"/>
            </a:pPr>
            <a:r>
              <a:rPr lang="tr-TR" sz="2000" b="1" dirty="0" smtClean="0">
                <a:latin typeface="Times New Roman" panose="02020603050405020304" pitchFamily="18" charset="0"/>
                <a:cs typeface="Times New Roman" panose="02020603050405020304" pitchFamily="18" charset="0"/>
              </a:rPr>
              <a:t> Bu konuda bir </a:t>
            </a:r>
            <a:r>
              <a:rPr lang="tr-TR" sz="2000" b="1" dirty="0">
                <a:latin typeface="Times New Roman" panose="02020603050405020304" pitchFamily="18" charset="0"/>
                <a:cs typeface="Times New Roman" panose="02020603050405020304" pitchFamily="18" charset="0"/>
              </a:rPr>
              <a:t>fikir birliği </a:t>
            </a:r>
            <a:r>
              <a:rPr lang="tr-TR" sz="2000" b="1" dirty="0" smtClean="0">
                <a:latin typeface="Times New Roman" panose="02020603050405020304" pitchFamily="18" charset="0"/>
                <a:cs typeface="Times New Roman" panose="02020603050405020304" pitchFamily="18" charset="0"/>
              </a:rPr>
              <a:t>yoktur</a:t>
            </a:r>
          </a:p>
          <a:p>
            <a:pPr marL="342900" indent="-342900" algn="ctr">
              <a:lnSpc>
                <a:spcPct val="200000"/>
              </a:lnSpc>
              <a:buFont typeface="Wingdings" panose="05000000000000000000" pitchFamily="2" charset="2"/>
              <a:buChar char="v"/>
            </a:pPr>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En yaygın görüş</a:t>
            </a:r>
            <a:r>
              <a:rPr lang="en-US" sz="2000" b="1" dirty="0" smtClean="0">
                <a:latin typeface="Times New Roman" panose="02020603050405020304" pitchFamily="18" charset="0"/>
                <a:cs typeface="Times New Roman" panose="02020603050405020304" pitchFamily="18" charset="0"/>
              </a:rPr>
              <a:t>:</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implantasyondan</a:t>
            </a:r>
            <a:r>
              <a:rPr lang="tr-TR" sz="2000" b="1" dirty="0" smtClean="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6 ay sonra</a:t>
            </a:r>
          </a:p>
          <a:p>
            <a:pPr algn="ctr">
              <a:lnSpc>
                <a:spcPct val="200000"/>
              </a:lnSpc>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p:txBody>
      </p:sp>
      <p:sp>
        <p:nvSpPr>
          <p:cNvPr id="2" name="Dikdörtgen 1"/>
          <p:cNvSpPr/>
          <p:nvPr/>
        </p:nvSpPr>
        <p:spPr>
          <a:xfrm>
            <a:off x="845127" y="6278526"/>
            <a:ext cx="8021422" cy="369332"/>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Heart Failure Reviews (2019) 24:41–54 https://doi.org/10.1007/s10741-018-9734-8</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68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193183" y="953356"/>
            <a:ext cx="8796271" cy="3977280"/>
          </a:xfrm>
        </p:spPr>
        <p:txBody>
          <a:bodyPr/>
          <a:lstStyle/>
          <a:p>
            <a:pPr algn="ctr">
              <a:lnSpc>
                <a:spcPct val="200000"/>
              </a:lnSpc>
              <a:buFont typeface="Wingdings" panose="05000000000000000000" pitchFamily="2" charset="2"/>
              <a:buChar char="Ø"/>
            </a:pPr>
            <a:r>
              <a:rPr lang="tr-T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KRT </a:t>
            </a:r>
            <a:r>
              <a:rPr lang="en-US" sz="2400" b="1" dirty="0" err="1" smtClean="0">
                <a:latin typeface="Times New Roman" panose="02020603050405020304" pitchFamily="18" charset="0"/>
                <a:cs typeface="Times New Roman" panose="02020603050405020304" pitchFamily="18" charset="0"/>
              </a:rPr>
              <a:t>sonras</a:t>
            </a:r>
            <a:r>
              <a:rPr lang="tr-TR" sz="2400" b="1" dirty="0" smtClean="0">
                <a:latin typeface="Times New Roman" panose="02020603050405020304" pitchFamily="18" charset="0"/>
                <a:cs typeface="Times New Roman" panose="02020603050405020304" pitchFamily="18" charset="0"/>
              </a:rPr>
              <a:t>ı L</a:t>
            </a:r>
            <a:r>
              <a:rPr lang="en-US" sz="2400" b="1" dirty="0" err="1" smtClean="0">
                <a:latin typeface="Times New Roman" panose="02020603050405020304" pitchFamily="18" charset="0"/>
                <a:cs typeface="Times New Roman" panose="02020603050405020304" pitchFamily="18" charset="0"/>
              </a:rPr>
              <a:t>V’nin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hangi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fonksiyonlar</a:t>
            </a:r>
            <a:r>
              <a:rPr lang="tr-TR" sz="2400" b="1" dirty="0" smtClean="0">
                <a:latin typeface="Times New Roman" panose="02020603050405020304" pitchFamily="18" charset="0"/>
                <a:cs typeface="Times New Roman" panose="02020603050405020304" pitchFamily="18" charset="0"/>
              </a:rPr>
              <a:t>ı </a:t>
            </a:r>
            <a:r>
              <a:rPr lang="en-US" sz="2400" b="1" dirty="0" err="1" smtClean="0">
                <a:latin typeface="Times New Roman" panose="02020603050405020304" pitchFamily="18" charset="0"/>
                <a:cs typeface="Times New Roman" panose="02020603050405020304" pitchFamily="18" charset="0"/>
              </a:rPr>
              <a:t>yeniden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değerlendirilmelidir</a:t>
            </a:r>
            <a:r>
              <a:rPr lang="en-US" sz="2400" b="1" dirty="0" smtClean="0">
                <a:latin typeface="Times New Roman" panose="02020603050405020304" pitchFamily="18" charset="0"/>
                <a:cs typeface="Times New Roman" panose="02020603050405020304" pitchFamily="18" charset="0"/>
              </a:rPr>
              <a:t> ?</a:t>
            </a:r>
            <a:endParaRPr lang="tr-TR" sz="2400" b="1" dirty="0" smtClean="0">
              <a:latin typeface="Times New Roman" panose="02020603050405020304" pitchFamily="18" charset="0"/>
              <a:cs typeface="Times New Roman" panose="02020603050405020304" pitchFamily="18" charset="0"/>
            </a:endParaRPr>
          </a:p>
          <a:p>
            <a:pPr marL="342900" indent="-342900" algn="ctr">
              <a:lnSpc>
                <a:spcPct val="200000"/>
              </a:lnSpc>
              <a:buFont typeface="Wingdings" panose="05000000000000000000" pitchFamily="2" charset="2"/>
              <a:buChar char="v"/>
            </a:pPr>
            <a:endParaRPr lang="tr-TR" sz="2000" b="1" dirty="0">
              <a:latin typeface="Times New Roman" panose="02020603050405020304" pitchFamily="18" charset="0"/>
              <a:cs typeface="Times New Roman" panose="02020603050405020304" pitchFamily="18" charset="0"/>
            </a:endParaRPr>
          </a:p>
          <a:p>
            <a:pPr marL="342900" indent="-342900" algn="ctr">
              <a:lnSpc>
                <a:spcPct val="200000"/>
              </a:lnSpc>
              <a:buFont typeface="Wingdings" panose="05000000000000000000" pitchFamily="2" charset="2"/>
              <a:buChar char="v"/>
            </a:pPr>
            <a:r>
              <a:rPr lang="tr-TR" sz="2000" b="1" dirty="0" smtClean="0">
                <a:latin typeface="Times New Roman" panose="02020603050405020304" pitchFamily="18" charset="0"/>
                <a:cs typeface="Times New Roman" panose="02020603050405020304" pitchFamily="18" charset="0"/>
              </a:rPr>
              <a:t> Bu konuda </a:t>
            </a:r>
            <a:r>
              <a:rPr lang="en-US" sz="2000" b="1" dirty="0" smtClean="0">
                <a:latin typeface="Times New Roman" panose="02020603050405020304" pitchFamily="18" charset="0"/>
                <a:cs typeface="Times New Roman" panose="02020603050405020304" pitchFamily="18" charset="0"/>
              </a:rPr>
              <a:t>da </a:t>
            </a:r>
            <a:r>
              <a:rPr lang="tr-TR" sz="2000" b="1" dirty="0" smtClean="0">
                <a:latin typeface="Times New Roman" panose="02020603050405020304" pitchFamily="18" charset="0"/>
                <a:cs typeface="Times New Roman" panose="02020603050405020304" pitchFamily="18" charset="0"/>
              </a:rPr>
              <a:t>bir </a:t>
            </a:r>
            <a:r>
              <a:rPr lang="tr-TR" sz="2000" b="1" dirty="0">
                <a:latin typeface="Times New Roman" panose="02020603050405020304" pitchFamily="18" charset="0"/>
                <a:cs typeface="Times New Roman" panose="02020603050405020304" pitchFamily="18" charset="0"/>
              </a:rPr>
              <a:t>fikir birliği </a:t>
            </a:r>
            <a:r>
              <a:rPr lang="tr-TR" sz="2000" b="1" dirty="0" smtClean="0">
                <a:latin typeface="Times New Roman" panose="02020603050405020304" pitchFamily="18" charset="0"/>
                <a:cs typeface="Times New Roman" panose="02020603050405020304" pitchFamily="18" charset="0"/>
              </a:rPr>
              <a:t>yoktur</a:t>
            </a:r>
          </a:p>
          <a:p>
            <a:pPr marL="342900" indent="-342900" algn="ctr">
              <a:lnSpc>
                <a:spcPct val="200000"/>
              </a:lnSpc>
              <a:buFont typeface="Wingdings" panose="05000000000000000000" pitchFamily="2" charset="2"/>
              <a:buChar char="v"/>
            </a:pPr>
            <a:r>
              <a:rPr lang="tr-TR" sz="2000" b="1" dirty="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En çok kullanılan ölçüm</a:t>
            </a:r>
            <a:r>
              <a:rPr lang="en-US" sz="2000" b="1" dirty="0" smtClean="0">
                <a:latin typeface="Times New Roman" panose="02020603050405020304" pitchFamily="18" charset="0"/>
                <a:cs typeface="Times New Roman" panose="02020603050405020304" pitchFamily="18" charset="0"/>
              </a:rPr>
              <a:t>:</a:t>
            </a:r>
            <a:r>
              <a:rPr lang="tr-TR" sz="2000" b="1" dirty="0">
                <a:latin typeface="Times New Roman" panose="02020603050405020304" pitchFamily="18" charset="0"/>
                <a:cs typeface="Times New Roman" panose="02020603050405020304" pitchFamily="18" charset="0"/>
              </a:rPr>
              <a:t> LV sistol sonu </a:t>
            </a:r>
            <a:r>
              <a:rPr lang="tr-TR" sz="2000" b="1" dirty="0" smtClean="0">
                <a:latin typeface="Times New Roman" panose="02020603050405020304" pitchFamily="18" charset="0"/>
                <a:cs typeface="Times New Roman" panose="02020603050405020304" pitchFamily="18" charset="0"/>
              </a:rPr>
              <a:t>hacmdeki </a:t>
            </a:r>
            <a:r>
              <a:rPr lang="tr-TR" sz="2000" b="1" dirty="0">
                <a:latin typeface="Times New Roman" panose="02020603050405020304" pitchFamily="18" charset="0"/>
                <a:cs typeface="Times New Roman" panose="02020603050405020304" pitchFamily="18" charset="0"/>
              </a:rPr>
              <a:t>(LVESV) </a:t>
            </a:r>
            <a:r>
              <a:rPr lang="en-US" sz="2000" b="1" dirty="0" smtClean="0">
                <a:latin typeface="Times New Roman" panose="02020603050405020304" pitchFamily="18" charset="0"/>
                <a:cs typeface="Times New Roman" panose="02020603050405020304" pitchFamily="18" charset="0"/>
              </a:rPr>
              <a:t>&gt; % 15 </a:t>
            </a:r>
            <a:r>
              <a:rPr lang="tr-TR" sz="2000" b="1" dirty="0" smtClean="0">
                <a:latin typeface="Times New Roman" panose="02020603050405020304" pitchFamily="18" charset="0"/>
                <a:cs typeface="Times New Roman" panose="02020603050405020304" pitchFamily="18" charset="0"/>
              </a:rPr>
              <a:t>azalma</a:t>
            </a:r>
            <a:endParaRPr lang="tr-TR" sz="2400" b="1" dirty="0">
              <a:latin typeface="Times New Roman" panose="02020603050405020304" pitchFamily="18" charset="0"/>
              <a:cs typeface="Times New Roman" panose="02020603050405020304" pitchFamily="18" charset="0"/>
            </a:endParaRPr>
          </a:p>
        </p:txBody>
      </p:sp>
      <p:sp>
        <p:nvSpPr>
          <p:cNvPr id="2" name="Dikdörtgen 1"/>
          <p:cNvSpPr/>
          <p:nvPr/>
        </p:nvSpPr>
        <p:spPr>
          <a:xfrm>
            <a:off x="845127" y="6278526"/>
            <a:ext cx="8021422" cy="307777"/>
          </a:xfrm>
          <a:prstGeom prst="rect">
            <a:avLst/>
          </a:prstGeom>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Heart Failure Reviews (2019) 24:41–54 https://doi.org/10.1007/s10741-018-9734-8</a:t>
            </a:r>
            <a:endParaRPr lang="tr-TR" sz="1400" dirty="0">
              <a:solidFill>
                <a:srgbClr val="FF0000"/>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845127" y="5433861"/>
            <a:ext cx="8021422" cy="700000"/>
          </a:xfrm>
          <a:prstGeom prst="rect">
            <a:avLst/>
          </a:prstGeom>
        </p:spPr>
        <p:txBody>
          <a:bodyPr wrap="square">
            <a:spAutoFit/>
          </a:bodyPr>
          <a:lstStyle/>
          <a:p>
            <a:pPr algn="just">
              <a:lnSpc>
                <a:spcPct val="150000"/>
              </a:lnSpc>
            </a:pPr>
            <a:r>
              <a:rPr lang="tr-TR" sz="1400" dirty="0" smtClean="0">
                <a:solidFill>
                  <a:srgbClr val="FF0000"/>
                </a:solidFill>
                <a:latin typeface="Times New Roman" panose="02020603050405020304" pitchFamily="18" charset="0"/>
                <a:cs typeface="Times New Roman" panose="02020603050405020304" pitchFamily="18" charset="0"/>
              </a:rPr>
              <a:t>Gold</a:t>
            </a:r>
            <a:r>
              <a:rPr lang="en-US" sz="1400" dirty="0" smtClean="0">
                <a:solidFill>
                  <a:srgbClr val="FF0000"/>
                </a:solidFill>
                <a:latin typeface="Times New Roman" panose="02020603050405020304" pitchFamily="18" charset="0"/>
                <a:cs typeface="Times New Roman" panose="02020603050405020304" pitchFamily="18" charset="0"/>
              </a:rPr>
              <a:t> MR</a:t>
            </a:r>
            <a:r>
              <a:rPr lang="tr-TR" sz="1400" dirty="0" smtClean="0">
                <a:solidFill>
                  <a:srgbClr val="FF0000"/>
                </a:solidFill>
                <a:latin typeface="Times New Roman" panose="02020603050405020304" pitchFamily="18" charset="0"/>
                <a:cs typeface="Times New Roman" panose="02020603050405020304" pitchFamily="18" charset="0"/>
              </a:rPr>
              <a:t> </a:t>
            </a:r>
            <a:r>
              <a:rPr lang="tr-TR" sz="1400" dirty="0">
                <a:solidFill>
                  <a:srgbClr val="FF0000"/>
                </a:solidFill>
                <a:latin typeface="Times New Roman" panose="02020603050405020304" pitchFamily="18" charset="0"/>
                <a:cs typeface="Times New Roman" panose="02020603050405020304" pitchFamily="18" charset="0"/>
              </a:rPr>
              <a:t>et </a:t>
            </a:r>
            <a:r>
              <a:rPr lang="tr-TR" sz="1400" dirty="0" smtClean="0">
                <a:solidFill>
                  <a:srgbClr val="FF0000"/>
                </a:solidFill>
                <a:latin typeface="Times New Roman" panose="02020603050405020304" pitchFamily="18" charset="0"/>
                <a:cs typeface="Times New Roman" panose="02020603050405020304" pitchFamily="18" charset="0"/>
              </a:rPr>
              <a:t>al</a:t>
            </a:r>
            <a:r>
              <a:rPr lang="en-US" sz="1400" dirty="0">
                <a:solidFill>
                  <a:srgbClr val="FF0000"/>
                </a:solidFill>
                <a:latin typeface="Times New Roman" panose="02020603050405020304" pitchFamily="18" charset="0"/>
                <a:cs typeface="Times New Roman" panose="02020603050405020304" pitchFamily="18" charset="0"/>
              </a:rPr>
              <a:t>. Redefining the Classifications of Response to Cardiac Resynchronization Therapy Results From the REVERSE Study</a:t>
            </a:r>
            <a:r>
              <a:rPr lang="tr-TR" sz="1400" dirty="0" smtClean="0">
                <a:solidFill>
                  <a:srgbClr val="FF0000"/>
                </a:solidFill>
                <a:latin typeface="Times New Roman" panose="02020603050405020304" pitchFamily="18" charset="0"/>
                <a:cs typeface="Times New Roman" panose="02020603050405020304" pitchFamily="18" charset="0"/>
              </a:rPr>
              <a:t>JACC</a:t>
            </a:r>
            <a:r>
              <a:rPr lang="en-US" sz="1400" dirty="0" smtClean="0">
                <a:solidFill>
                  <a:srgbClr val="FF0000"/>
                </a:solidFill>
                <a:latin typeface="Times New Roman" panose="02020603050405020304" pitchFamily="18" charset="0"/>
                <a:cs typeface="Times New Roman" panose="02020603050405020304" pitchFamily="18" charset="0"/>
              </a:rPr>
              <a:t>. </a:t>
            </a:r>
            <a:r>
              <a:rPr lang="tr-TR" sz="1400" dirty="0">
                <a:solidFill>
                  <a:srgbClr val="FF0000"/>
                </a:solidFill>
                <a:latin typeface="Times New Roman" panose="02020603050405020304" pitchFamily="18" charset="0"/>
                <a:cs typeface="Times New Roman" panose="02020603050405020304" pitchFamily="18" charset="0"/>
              </a:rPr>
              <a:t>ISSN 2405-500X https://doi.org/10.1016/j.jacep.2020.11.010 </a:t>
            </a:r>
          </a:p>
        </p:txBody>
      </p:sp>
    </p:spTree>
    <p:extLst>
      <p:ext uri="{BB962C8B-B14F-4D97-AF65-F5344CB8AC3E}">
        <p14:creationId xmlns:p14="http://schemas.microsoft.com/office/powerpoint/2010/main" val="24606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84909" y="149793"/>
            <a:ext cx="8229240" cy="3977280"/>
          </a:xfrm>
        </p:spPr>
        <p:txBody>
          <a:bodyPr/>
          <a:lstStyle/>
          <a:p>
            <a:pPr algn="just">
              <a:lnSpc>
                <a:spcPct val="20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Ancak</a:t>
            </a:r>
            <a:r>
              <a:rPr lang="en-US" dirty="0" smtClean="0">
                <a:latin typeface="Times New Roman" panose="02020603050405020304" pitchFamily="18" charset="0"/>
                <a:cs typeface="Times New Roman" panose="02020603050405020304" pitchFamily="18" charset="0"/>
              </a:rPr>
              <a:t> r</a:t>
            </a:r>
            <a:r>
              <a:rPr lang="tr-TR" dirty="0" smtClean="0">
                <a:latin typeface="Times New Roman" panose="02020603050405020304" pitchFamily="18" charset="0"/>
                <a:cs typeface="Times New Roman" panose="02020603050405020304" pitchFamily="18" charset="0"/>
              </a:rPr>
              <a:t>andomize </a:t>
            </a:r>
            <a:r>
              <a:rPr lang="tr-TR" dirty="0">
                <a:latin typeface="Times New Roman" panose="02020603050405020304" pitchFamily="18" charset="0"/>
                <a:cs typeface="Times New Roman" panose="02020603050405020304" pitchFamily="18" charset="0"/>
              </a:rPr>
              <a:t>kontrollü çalışmaların </a:t>
            </a:r>
            <a:r>
              <a:rPr lang="tr-TR" dirty="0" smtClean="0">
                <a:latin typeface="Times New Roman" panose="02020603050405020304" pitchFamily="18" charset="0"/>
                <a:cs typeface="Times New Roman" panose="02020603050405020304" pitchFamily="18" charset="0"/>
              </a:rPr>
              <a:t>çoğu</a:t>
            </a:r>
            <a:r>
              <a:rPr lang="en-US" dirty="0" err="1" smtClean="0">
                <a:latin typeface="Times New Roman" panose="02020603050405020304" pitchFamily="18" charset="0"/>
                <a:cs typeface="Times New Roman" panose="02020603050405020304" pitchFamily="18" charset="0"/>
              </a:rPr>
              <a:t>nda</a:t>
            </a:r>
            <a:r>
              <a:rPr lang="tr-TR"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a:t>
            </a:r>
            <a:r>
              <a:rPr lang="tr-TR" dirty="0" err="1" smtClean="0">
                <a:latin typeface="Times New Roman" panose="02020603050405020304" pitchFamily="18" charset="0"/>
                <a:cs typeface="Times New Roman" panose="02020603050405020304" pitchFamily="18" charset="0"/>
              </a:rPr>
              <a:t>RT'ye</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yanıt </a:t>
            </a:r>
            <a:r>
              <a:rPr lang="en-US" dirty="0" err="1" smtClean="0">
                <a:latin typeface="Times New Roman" panose="02020603050405020304" pitchFamily="18" charset="0"/>
                <a:cs typeface="Times New Roman" panose="02020603050405020304" pitchFamily="18" charset="0"/>
              </a:rPr>
              <a:t>kriteri</a:t>
            </a:r>
            <a:r>
              <a:rPr lang="en-US"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için </a:t>
            </a:r>
            <a:r>
              <a:rPr lang="tr-TR" dirty="0" err="1">
                <a:solidFill>
                  <a:srgbClr val="FF0000"/>
                </a:solidFill>
                <a:latin typeface="Times New Roman" panose="02020603050405020304" pitchFamily="18" charset="0"/>
                <a:cs typeface="Times New Roman" panose="02020603050405020304" pitchFamily="18" charset="0"/>
              </a:rPr>
              <a:t>semptomatik</a:t>
            </a:r>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iyileşme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kullanı</a:t>
            </a:r>
            <a:r>
              <a:rPr lang="en-US" dirty="0" smtClean="0">
                <a:latin typeface="Times New Roman" panose="02020603050405020304" pitchFamily="18" charset="0"/>
                <a:cs typeface="Times New Roman" panose="02020603050405020304" pitchFamily="18" charset="0"/>
              </a:rPr>
              <a:t>l</a:t>
            </a:r>
            <a:r>
              <a:rPr lang="tr-TR" dirty="0" err="1" smtClean="0">
                <a:latin typeface="Times New Roman" panose="02020603050405020304" pitchFamily="18" charset="0"/>
                <a:cs typeface="Times New Roman" panose="02020603050405020304" pitchFamily="18" charset="0"/>
              </a:rPr>
              <a:t>dı</a:t>
            </a:r>
            <a:r>
              <a:rPr lang="tr-TR" dirty="0">
                <a:latin typeface="Times New Roman" panose="02020603050405020304" pitchFamily="18" charset="0"/>
                <a:cs typeface="Times New Roman" panose="02020603050405020304" pitchFamily="18" charset="0"/>
              </a:rPr>
              <a:t>, ancak bunun değerlendirilmesi zor </a:t>
            </a:r>
            <a:r>
              <a:rPr lang="tr-TR" dirty="0" smtClean="0">
                <a:latin typeface="Times New Roman" panose="02020603050405020304" pitchFamily="18" charset="0"/>
                <a:cs typeface="Times New Roman" panose="02020603050405020304" pitchFamily="18" charset="0"/>
              </a:rPr>
              <a:t>olabilir</a:t>
            </a:r>
            <a:r>
              <a:rPr lang="en-US"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845127" y="5433861"/>
            <a:ext cx="8021422" cy="700000"/>
          </a:xfrm>
          <a:prstGeom prst="rect">
            <a:avLst/>
          </a:prstGeom>
        </p:spPr>
        <p:txBody>
          <a:bodyPr wrap="square">
            <a:spAutoFit/>
          </a:bodyPr>
          <a:lstStyle/>
          <a:p>
            <a:pPr algn="just">
              <a:lnSpc>
                <a:spcPct val="150000"/>
              </a:lnSpc>
            </a:pPr>
            <a:r>
              <a:rPr lang="tr-TR" sz="1400" dirty="0" smtClean="0">
                <a:solidFill>
                  <a:srgbClr val="FF0000"/>
                </a:solidFill>
                <a:latin typeface="Times New Roman" panose="02020603050405020304" pitchFamily="18" charset="0"/>
                <a:cs typeface="Times New Roman" panose="02020603050405020304" pitchFamily="18" charset="0"/>
              </a:rPr>
              <a:t>Gold</a:t>
            </a:r>
            <a:r>
              <a:rPr lang="en-US" sz="1400" dirty="0" smtClean="0">
                <a:solidFill>
                  <a:srgbClr val="FF0000"/>
                </a:solidFill>
                <a:latin typeface="Times New Roman" panose="02020603050405020304" pitchFamily="18" charset="0"/>
                <a:cs typeface="Times New Roman" panose="02020603050405020304" pitchFamily="18" charset="0"/>
              </a:rPr>
              <a:t> MR</a:t>
            </a:r>
            <a:r>
              <a:rPr lang="tr-TR" sz="1400" dirty="0" smtClean="0">
                <a:solidFill>
                  <a:srgbClr val="FF0000"/>
                </a:solidFill>
                <a:latin typeface="Times New Roman" panose="02020603050405020304" pitchFamily="18" charset="0"/>
                <a:cs typeface="Times New Roman" panose="02020603050405020304" pitchFamily="18" charset="0"/>
              </a:rPr>
              <a:t> </a:t>
            </a:r>
            <a:r>
              <a:rPr lang="tr-TR" sz="1400" dirty="0">
                <a:solidFill>
                  <a:srgbClr val="FF0000"/>
                </a:solidFill>
                <a:latin typeface="Times New Roman" panose="02020603050405020304" pitchFamily="18" charset="0"/>
                <a:cs typeface="Times New Roman" panose="02020603050405020304" pitchFamily="18" charset="0"/>
              </a:rPr>
              <a:t>et </a:t>
            </a:r>
            <a:r>
              <a:rPr lang="tr-TR" sz="1400" dirty="0" smtClean="0">
                <a:solidFill>
                  <a:srgbClr val="FF0000"/>
                </a:solidFill>
                <a:latin typeface="Times New Roman" panose="02020603050405020304" pitchFamily="18" charset="0"/>
                <a:cs typeface="Times New Roman" panose="02020603050405020304" pitchFamily="18" charset="0"/>
              </a:rPr>
              <a:t>al</a:t>
            </a:r>
            <a:r>
              <a:rPr lang="en-US" sz="1400" dirty="0">
                <a:solidFill>
                  <a:srgbClr val="FF0000"/>
                </a:solidFill>
                <a:latin typeface="Times New Roman" panose="02020603050405020304" pitchFamily="18" charset="0"/>
                <a:cs typeface="Times New Roman" panose="02020603050405020304" pitchFamily="18" charset="0"/>
              </a:rPr>
              <a:t>. Redefining the Classifications of Response to Cardiac Resynchronization Therapy Results From the REVERSE Study</a:t>
            </a:r>
            <a:r>
              <a:rPr lang="tr-TR" sz="1400" dirty="0" smtClean="0">
                <a:solidFill>
                  <a:srgbClr val="FF0000"/>
                </a:solidFill>
                <a:latin typeface="Times New Roman" panose="02020603050405020304" pitchFamily="18" charset="0"/>
                <a:cs typeface="Times New Roman" panose="02020603050405020304" pitchFamily="18" charset="0"/>
              </a:rPr>
              <a:t>JACC</a:t>
            </a:r>
            <a:r>
              <a:rPr lang="en-US" sz="1400" dirty="0" smtClean="0">
                <a:solidFill>
                  <a:srgbClr val="FF0000"/>
                </a:solidFill>
                <a:latin typeface="Times New Roman" panose="02020603050405020304" pitchFamily="18" charset="0"/>
                <a:cs typeface="Times New Roman" panose="02020603050405020304" pitchFamily="18" charset="0"/>
              </a:rPr>
              <a:t>. </a:t>
            </a:r>
            <a:r>
              <a:rPr lang="tr-TR" sz="1400" dirty="0">
                <a:solidFill>
                  <a:srgbClr val="FF0000"/>
                </a:solidFill>
                <a:latin typeface="Times New Roman" panose="02020603050405020304" pitchFamily="18" charset="0"/>
                <a:cs typeface="Times New Roman" panose="02020603050405020304" pitchFamily="18" charset="0"/>
              </a:rPr>
              <a:t>ISSN 2405-500X https://doi.org/10.1016/j.jacep.2020.11.010 </a:t>
            </a:r>
          </a:p>
        </p:txBody>
      </p:sp>
    </p:spTree>
    <p:extLst>
      <p:ext uri="{BB962C8B-B14F-4D97-AF65-F5344CB8AC3E}">
        <p14:creationId xmlns:p14="http://schemas.microsoft.com/office/powerpoint/2010/main" val="112773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27" y="101966"/>
            <a:ext cx="8194810" cy="6233375"/>
          </a:xfrm>
          <a:prstGeom prst="rect">
            <a:avLst/>
          </a:prstGeom>
        </p:spPr>
      </p:pic>
      <p:sp>
        <p:nvSpPr>
          <p:cNvPr id="5" name="Прямоугольник 4"/>
          <p:cNvSpPr/>
          <p:nvPr/>
        </p:nvSpPr>
        <p:spPr>
          <a:xfrm>
            <a:off x="888449" y="6335341"/>
            <a:ext cx="7096259" cy="369332"/>
          </a:xfrm>
          <a:prstGeom prst="rect">
            <a:avLst/>
          </a:prstGeom>
        </p:spPr>
        <p:txBody>
          <a:bodyPr wrap="square">
            <a:spAutoFit/>
          </a:bodyPr>
          <a:lstStyle/>
          <a:p>
            <a:pPr algn="ctr"/>
            <a:r>
              <a:rPr lang="en-US" dirty="0" smtClean="0">
                <a:solidFill>
                  <a:srgbClr val="FF0000"/>
                </a:solidFill>
              </a:rPr>
              <a:t>Circulation </a:t>
            </a:r>
            <a:r>
              <a:rPr lang="en-US" dirty="0">
                <a:solidFill>
                  <a:srgbClr val="FF0000"/>
                </a:solidFill>
              </a:rPr>
              <a:t>2016;134:1664-78.</a:t>
            </a:r>
            <a:endParaRPr lang="ru-RU" dirty="0">
              <a:solidFill>
                <a:srgbClr val="FF0000"/>
              </a:solidFill>
            </a:endParaRPr>
          </a:p>
        </p:txBody>
      </p:sp>
    </p:spTree>
    <p:extLst>
      <p:ext uri="{BB962C8B-B14F-4D97-AF65-F5344CB8AC3E}">
        <p14:creationId xmlns:p14="http://schemas.microsoft.com/office/powerpoint/2010/main" val="346125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57200" y="953356"/>
            <a:ext cx="8229240" cy="3977280"/>
          </a:xfrm>
        </p:spPr>
        <p:txBody>
          <a:bodyPr/>
          <a:lstStyle/>
          <a:p>
            <a:pPr algn="ctr">
              <a:lnSpc>
                <a:spcPct val="200000"/>
              </a:lnSpc>
              <a:buFont typeface="Wingdings" panose="05000000000000000000" pitchFamily="2" charset="2"/>
              <a:buChar char="Ø"/>
            </a:pPr>
            <a:r>
              <a:rPr lang="tr-TR" sz="40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KRT’ye</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yan</a:t>
            </a:r>
            <a:r>
              <a:rPr lang="tr-TR" sz="2800" b="1" dirty="0" smtClean="0">
                <a:latin typeface="Times New Roman" panose="02020603050405020304" pitchFamily="18" charset="0"/>
                <a:cs typeface="Times New Roman" panose="02020603050405020304" pitchFamily="18" charset="0"/>
              </a:rPr>
              <a:t>ı</a:t>
            </a:r>
            <a:r>
              <a:rPr lang="en-US" sz="2800" b="1" dirty="0" smtClean="0">
                <a:latin typeface="Times New Roman" panose="02020603050405020304" pitchFamily="18" charset="0"/>
                <a:cs typeface="Times New Roman" panose="02020603050405020304" pitchFamily="18" charset="0"/>
              </a:rPr>
              <a:t>t</a:t>
            </a:r>
            <a:r>
              <a:rPr lang="tr-TR" sz="2800" b="1" dirty="0" smtClean="0">
                <a:latin typeface="Times New Roman" panose="02020603050405020304" pitchFamily="18" charset="0"/>
                <a:cs typeface="Times New Roman" panose="02020603050405020304" pitchFamily="18" charset="0"/>
              </a:rPr>
              <a:t>ı</a:t>
            </a:r>
            <a:r>
              <a:rPr lang="en-US" sz="2800" b="1" dirty="0" smtClean="0">
                <a:latin typeface="Times New Roman" panose="02020603050405020304" pitchFamily="18" charset="0"/>
                <a:cs typeface="Times New Roman" panose="02020603050405020304" pitchFamily="18" charset="0"/>
              </a:rPr>
              <a:t> art</a:t>
            </a:r>
            <a:r>
              <a:rPr lang="tr-TR" sz="2800" b="1" dirty="0" smtClean="0">
                <a:latin typeface="Times New Roman" panose="02020603050405020304" pitchFamily="18" charset="0"/>
                <a:cs typeface="Times New Roman" panose="02020603050405020304" pitchFamily="18" charset="0"/>
              </a:rPr>
              <a:t>ı</a:t>
            </a:r>
            <a:r>
              <a:rPr lang="en-US" sz="2800" b="1" dirty="0" err="1" smtClean="0">
                <a:latin typeface="Times New Roman" panose="02020603050405020304" pitchFamily="18" charset="0"/>
                <a:cs typeface="Times New Roman" panose="02020603050405020304" pitchFamily="18" charset="0"/>
              </a:rPr>
              <a:t>rmak</a:t>
            </a:r>
            <a:r>
              <a:rPr lang="en-US" sz="2800" b="1" dirty="0" smtClean="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için neler yapılmalıdır </a:t>
            </a:r>
            <a:r>
              <a:rPr lang="en-US" sz="2800" b="1" dirty="0" smtClean="0">
                <a:latin typeface="Times New Roman" panose="02020603050405020304" pitchFamily="18" charset="0"/>
                <a:cs typeface="Times New Roman" panose="02020603050405020304" pitchFamily="18" charset="0"/>
              </a:rPr>
              <a:t>?</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22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690971" y="901521"/>
            <a:ext cx="8229240" cy="3580327"/>
          </a:xfrm>
        </p:spPr>
        <p:txBody>
          <a:bodyPr/>
          <a:lstStyle/>
          <a:p>
            <a:pPr algn="just">
              <a:lnSpc>
                <a:spcPct val="200000"/>
              </a:lnSpc>
            </a:pPr>
            <a:endParaRPr lang="en-US" sz="24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Hasta se</a:t>
            </a:r>
            <a:r>
              <a:rPr lang="tr-TR" sz="2400" dirty="0" smtClean="0">
                <a:latin typeface="Times New Roman" panose="02020603050405020304" pitchFamily="18" charset="0"/>
                <a:cs typeface="Times New Roman" panose="02020603050405020304" pitchFamily="18" charset="0"/>
              </a:rPr>
              <a:t>ç</a:t>
            </a:r>
            <a:r>
              <a:rPr lang="en-US" sz="2400" dirty="0" err="1" smtClean="0">
                <a:latin typeface="Times New Roman" panose="02020603050405020304" pitchFamily="18" charset="0"/>
                <a:cs typeface="Times New Roman" panose="02020603050405020304" pitchFamily="18" charset="0"/>
              </a:rPr>
              <a:t>imi</a:t>
            </a:r>
            <a:endParaRPr lang="en-US" sz="24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Lead / </a:t>
            </a:r>
            <a:r>
              <a:rPr lang="en-US" sz="2400" dirty="0" err="1" smtClean="0">
                <a:latin typeface="Times New Roman" panose="02020603050405020304" pitchFamily="18" charset="0"/>
                <a:cs typeface="Times New Roman" panose="02020603050405020304" pitchFamily="18" charset="0"/>
              </a:rPr>
              <a:t>elektrod</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implantasyon</a:t>
            </a:r>
            <a:r>
              <a:rPr lang="en-US" sz="2400" dirty="0" smtClean="0">
                <a:latin typeface="Times New Roman" panose="02020603050405020304" pitchFamily="18" charset="0"/>
                <a:cs typeface="Times New Roman" panose="02020603050405020304" pitchFamily="18" charset="0"/>
              </a:rPr>
              <a:t> b</a:t>
            </a:r>
            <a:r>
              <a:rPr lang="tr-TR" sz="2400" dirty="0" smtClean="0">
                <a:latin typeface="Times New Roman" panose="02020603050405020304" pitchFamily="18" charset="0"/>
                <a:cs typeface="Times New Roman" panose="02020603050405020304" pitchFamily="18" charset="0"/>
              </a:rPr>
              <a:t>ö</a:t>
            </a:r>
            <a:r>
              <a:rPr lang="en-US" sz="2400" dirty="0" err="1" smtClean="0">
                <a:latin typeface="Times New Roman" panose="02020603050405020304" pitchFamily="18" charset="0"/>
                <a:cs typeface="Times New Roman" panose="02020603050405020304" pitchFamily="18" charset="0"/>
              </a:rPr>
              <a:t>lgesi</a:t>
            </a:r>
            <a:endParaRPr lang="en-US" sz="24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Cihaz</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programlanmas</a:t>
            </a:r>
            <a:r>
              <a:rPr lang="tr-TR" sz="2400" dirty="0" smtClean="0">
                <a:latin typeface="Times New Roman" panose="02020603050405020304" pitchFamily="18" charset="0"/>
                <a:cs typeface="Times New Roman" panose="02020603050405020304" pitchFamily="18" charset="0"/>
              </a:rPr>
              <a:t>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takibi</a:t>
            </a:r>
            <a:endParaRPr lang="en-US" sz="24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sp>
        <p:nvSpPr>
          <p:cNvPr id="4" name="Title 3"/>
          <p:cNvSpPr txBox="1">
            <a:spLocks/>
          </p:cNvSpPr>
          <p:nvPr/>
        </p:nvSpPr>
        <p:spPr>
          <a:xfrm>
            <a:off x="628650" y="115744"/>
            <a:ext cx="7886700" cy="1325563"/>
          </a:xfrm>
          <a:prstGeom prst="rect">
            <a:avLst/>
          </a:prstGeom>
          <a:noFill/>
          <a:ln w="0">
            <a:noFill/>
          </a:ln>
        </p:spPr>
        <p:txBody>
          <a:bodyPr vert="horz" lIns="0" tIns="0" rIns="0" bIns="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smtClean="0">
                <a:solidFill>
                  <a:srgbClr val="FF0000"/>
                </a:solidFill>
                <a:latin typeface="Times New Roman" panose="02020603050405020304" pitchFamily="18" charset="0"/>
                <a:cs typeface="Times New Roman" panose="02020603050405020304" pitchFamily="18" charset="0"/>
              </a:rPr>
              <a:t>KRT’ye yanıtın esas belirleyicileri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31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57200" y="953356"/>
            <a:ext cx="8229240" cy="3977280"/>
          </a:xfrm>
        </p:spPr>
        <p:txBody>
          <a:bodyPr/>
          <a:lstStyle/>
          <a:p>
            <a:pPr algn="ctr">
              <a:lnSpc>
                <a:spcPct val="200000"/>
              </a:lnSpc>
              <a:buFont typeface="Wingdings" panose="05000000000000000000" pitchFamily="2" charset="2"/>
              <a:buChar char="Ø"/>
            </a:pPr>
            <a:r>
              <a:rPr lang="tr-TR" sz="40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KRT’ye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yan</a:t>
            </a:r>
            <a:r>
              <a:rPr lang="tr-TR" sz="2400" b="1" dirty="0" smtClean="0">
                <a:latin typeface="Times New Roman" panose="02020603050405020304" pitchFamily="18" charset="0"/>
                <a:cs typeface="Times New Roman" panose="02020603050405020304" pitchFamily="18" charset="0"/>
              </a:rPr>
              <a:t>ı</a:t>
            </a:r>
            <a:r>
              <a:rPr lang="en-US" sz="2400" b="1" dirty="0" smtClean="0">
                <a:latin typeface="Times New Roman" panose="02020603050405020304" pitchFamily="18" charset="0"/>
                <a:cs typeface="Times New Roman" panose="02020603050405020304" pitchFamily="18" charset="0"/>
              </a:rPr>
              <a:t>t</a:t>
            </a:r>
            <a:r>
              <a:rPr lang="tr-TR" sz="2400" b="1" dirty="0" smtClean="0">
                <a:latin typeface="Times New Roman" panose="02020603050405020304" pitchFamily="18" charset="0"/>
                <a:cs typeface="Times New Roman" panose="02020603050405020304" pitchFamily="18" charset="0"/>
              </a:rPr>
              <a:t>ı</a:t>
            </a:r>
            <a:r>
              <a:rPr lang="en-US" sz="2400" b="1" dirty="0" smtClean="0">
                <a:latin typeface="Times New Roman" panose="02020603050405020304" pitchFamily="18" charset="0"/>
                <a:cs typeface="Times New Roman" panose="02020603050405020304" pitchFamily="18" charset="0"/>
              </a:rPr>
              <a:t> art</a:t>
            </a:r>
            <a:r>
              <a:rPr lang="tr-TR" sz="2400" b="1" dirty="0" smtClean="0">
                <a:latin typeface="Times New Roman" panose="02020603050405020304" pitchFamily="18" charset="0"/>
                <a:cs typeface="Times New Roman" panose="02020603050405020304" pitchFamily="18" charset="0"/>
              </a:rPr>
              <a:t>ı</a:t>
            </a:r>
            <a:r>
              <a:rPr lang="en-US" sz="2400" b="1" dirty="0" smtClean="0">
                <a:latin typeface="Times New Roman" panose="02020603050405020304" pitchFamily="18" charset="0"/>
                <a:cs typeface="Times New Roman" panose="02020603050405020304" pitchFamily="18" charset="0"/>
              </a:rPr>
              <a:t>ran </a:t>
            </a:r>
            <a:r>
              <a:rPr lang="en-US" sz="2400" b="1" dirty="0" err="1" smtClean="0">
                <a:latin typeface="Times New Roman" panose="02020603050405020304" pitchFamily="18" charset="0"/>
                <a:cs typeface="Times New Roman" panose="02020603050405020304" pitchFamily="18" charset="0"/>
              </a:rPr>
              <a:t>en</a:t>
            </a:r>
            <a:r>
              <a:rPr lang="en-US"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ö</a:t>
            </a:r>
            <a:r>
              <a:rPr lang="en-US" sz="2400" b="1" dirty="0" err="1" smtClean="0">
                <a:latin typeface="Times New Roman" panose="02020603050405020304" pitchFamily="18" charset="0"/>
                <a:cs typeface="Times New Roman" panose="02020603050405020304" pitchFamily="18" charset="0"/>
              </a:rPr>
              <a:t>nemli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faktorlerden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biri</a:t>
            </a:r>
            <a:r>
              <a:rPr lang="en-US" sz="2400" b="1" dirty="0" smtClean="0">
                <a:latin typeface="Times New Roman" panose="02020603050405020304" pitchFamily="18" charset="0"/>
                <a:cs typeface="Times New Roman" panose="02020603050405020304" pitchFamily="18" charset="0"/>
              </a:rPr>
              <a:t>: do</a:t>
            </a:r>
            <a:r>
              <a:rPr lang="tr-TR" sz="2400" b="1" dirty="0">
                <a:latin typeface="Times New Roman" panose="02020603050405020304" pitchFamily="18" charset="0"/>
                <a:cs typeface="Times New Roman" panose="02020603050405020304" pitchFamily="18" charset="0"/>
              </a:rPr>
              <a:t>ğ</a:t>
            </a:r>
            <a:r>
              <a:rPr lang="en-US" sz="2400" b="1" dirty="0" err="1" smtClean="0">
                <a:latin typeface="Times New Roman" panose="02020603050405020304" pitchFamily="18" charset="0"/>
                <a:cs typeface="Times New Roman" panose="02020603050405020304" pitchFamily="18" charset="0"/>
              </a:rPr>
              <a:t>ru</a:t>
            </a:r>
            <a:r>
              <a:rPr lang="en-US" sz="2400" b="1" dirty="0" smtClean="0">
                <a:latin typeface="Times New Roman" panose="02020603050405020304" pitchFamily="18" charset="0"/>
                <a:cs typeface="Times New Roman" panose="02020603050405020304" pitchFamily="18" charset="0"/>
              </a:rPr>
              <a:t> hasta se</a:t>
            </a:r>
            <a:r>
              <a:rPr lang="tr-TR" sz="2400" b="1" dirty="0" smtClean="0">
                <a:latin typeface="Times New Roman" panose="02020603050405020304" pitchFamily="18" charset="0"/>
                <a:cs typeface="Times New Roman" panose="02020603050405020304" pitchFamily="18" charset="0"/>
              </a:rPr>
              <a:t>ç</a:t>
            </a:r>
            <a:r>
              <a:rPr lang="en-US" sz="2400" b="1" dirty="0" err="1" smtClean="0">
                <a:latin typeface="Times New Roman" panose="02020603050405020304" pitchFamily="18" charset="0"/>
                <a:cs typeface="Times New Roman" panose="02020603050405020304" pitchFamily="18" charset="0"/>
              </a:rPr>
              <a:t>imi</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93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kış Çizelgesi: Birleştir 2"/>
          <p:cNvSpPr/>
          <p:nvPr/>
        </p:nvSpPr>
        <p:spPr>
          <a:xfrm>
            <a:off x="3075709" y="969819"/>
            <a:ext cx="2757053" cy="547947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5943599" y="969820"/>
            <a:ext cx="4322618" cy="1384995"/>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sz="1400" dirty="0" smtClean="0">
                <a:solidFill>
                  <a:srgbClr val="00B050"/>
                </a:solidFill>
                <a:latin typeface="Times New Roman" panose="02020603050405020304" pitchFamily="18" charset="0"/>
                <a:cs typeface="Times New Roman" panose="02020603050405020304" pitchFamily="18" charset="0"/>
              </a:rPr>
              <a:t> LBBB </a:t>
            </a:r>
          </a:p>
          <a:p>
            <a:pPr marL="285750" indent="-285750">
              <a:lnSpc>
                <a:spcPct val="150000"/>
              </a:lnSpc>
              <a:buFont typeface="Wingdings" panose="05000000000000000000" pitchFamily="2" charset="2"/>
              <a:buChar char="v"/>
            </a:pPr>
            <a:r>
              <a:rPr lang="en-US" sz="1400" dirty="0" smtClean="0">
                <a:solidFill>
                  <a:srgbClr val="00B050"/>
                </a:solidFill>
                <a:latin typeface="Times New Roman" panose="02020603050405020304" pitchFamily="18" charset="0"/>
                <a:cs typeface="Times New Roman" panose="02020603050405020304" pitchFamily="18" charset="0"/>
              </a:rPr>
              <a:t> </a:t>
            </a:r>
            <a:r>
              <a:rPr lang="en-US" sz="1400" dirty="0" err="1" smtClean="0">
                <a:solidFill>
                  <a:srgbClr val="00B050"/>
                </a:solidFill>
                <a:latin typeface="Times New Roman" panose="02020603050405020304" pitchFamily="18" charset="0"/>
                <a:cs typeface="Times New Roman" panose="02020603050405020304" pitchFamily="18" charset="0"/>
              </a:rPr>
              <a:t>Geni</a:t>
            </a:r>
            <a:r>
              <a:rPr lang="tr-TR" sz="1400" dirty="0" smtClean="0">
                <a:solidFill>
                  <a:srgbClr val="00B050"/>
                </a:solidFill>
                <a:latin typeface="Times New Roman" panose="02020603050405020304" pitchFamily="18" charset="0"/>
                <a:cs typeface="Times New Roman" panose="02020603050405020304" pitchFamily="18" charset="0"/>
              </a:rPr>
              <a:t>ş</a:t>
            </a:r>
            <a:r>
              <a:rPr lang="en-US" sz="1400" dirty="0" smtClean="0">
                <a:solidFill>
                  <a:srgbClr val="00B050"/>
                </a:solidFill>
                <a:latin typeface="Times New Roman" panose="02020603050405020304" pitchFamily="18" charset="0"/>
                <a:cs typeface="Times New Roman" panose="02020603050405020304" pitchFamily="18" charset="0"/>
              </a:rPr>
              <a:t> QRS s</a:t>
            </a:r>
            <a:r>
              <a:rPr lang="tr-TR" sz="1400" dirty="0" smtClean="0">
                <a:solidFill>
                  <a:srgbClr val="00B050"/>
                </a:solidFill>
                <a:latin typeface="Times New Roman" panose="02020603050405020304" pitchFamily="18" charset="0"/>
                <a:cs typeface="Times New Roman" panose="02020603050405020304" pitchFamily="18" charset="0"/>
              </a:rPr>
              <a:t>ü</a:t>
            </a:r>
            <a:r>
              <a:rPr lang="en-US" sz="1400" dirty="0" err="1" smtClean="0">
                <a:solidFill>
                  <a:srgbClr val="00B050"/>
                </a:solidFill>
                <a:latin typeface="Times New Roman" panose="02020603050405020304" pitchFamily="18" charset="0"/>
                <a:cs typeface="Times New Roman" panose="02020603050405020304" pitchFamily="18" charset="0"/>
              </a:rPr>
              <a:t>resi</a:t>
            </a:r>
            <a:endParaRPr lang="en-US" sz="1400" dirty="0" smtClean="0">
              <a:solidFill>
                <a:srgbClr val="00B050"/>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en-US" sz="1400" dirty="0" smtClean="0">
                <a:solidFill>
                  <a:srgbClr val="00B050"/>
                </a:solidFill>
                <a:latin typeface="Times New Roman" panose="02020603050405020304" pitchFamily="18" charset="0"/>
                <a:cs typeface="Times New Roman" panose="02020603050405020304" pitchFamily="18" charset="0"/>
              </a:rPr>
              <a:t> </a:t>
            </a:r>
            <a:r>
              <a:rPr lang="en-US" sz="1400" dirty="0" err="1" smtClean="0">
                <a:solidFill>
                  <a:srgbClr val="00B050"/>
                </a:solidFill>
                <a:latin typeface="Times New Roman" panose="02020603050405020304" pitchFamily="18" charset="0"/>
                <a:cs typeface="Times New Roman" panose="02020603050405020304" pitchFamily="18" charset="0"/>
              </a:rPr>
              <a:t>Kad</a:t>
            </a:r>
            <a:r>
              <a:rPr lang="tr-TR" sz="1400" dirty="0" smtClean="0">
                <a:solidFill>
                  <a:srgbClr val="00B050"/>
                </a:solidFill>
                <a:latin typeface="Times New Roman" panose="02020603050405020304" pitchFamily="18" charset="0"/>
                <a:cs typeface="Times New Roman" panose="02020603050405020304" pitchFamily="18" charset="0"/>
              </a:rPr>
              <a:t>ı</a:t>
            </a:r>
            <a:r>
              <a:rPr lang="en-US" sz="1400" dirty="0" smtClean="0">
                <a:solidFill>
                  <a:srgbClr val="00B050"/>
                </a:solidFill>
                <a:latin typeface="Times New Roman" panose="02020603050405020304" pitchFamily="18" charset="0"/>
                <a:cs typeface="Times New Roman" panose="02020603050405020304" pitchFamily="18" charset="0"/>
              </a:rPr>
              <a:t>n </a:t>
            </a:r>
            <a:r>
              <a:rPr lang="en-US" sz="1400" dirty="0" err="1" smtClean="0">
                <a:solidFill>
                  <a:srgbClr val="00B050"/>
                </a:solidFill>
                <a:latin typeface="Times New Roman" panose="02020603050405020304" pitchFamily="18" charset="0"/>
                <a:cs typeface="Times New Roman" panose="02020603050405020304" pitchFamily="18" charset="0"/>
              </a:rPr>
              <a:t>cinsiyet</a:t>
            </a:r>
            <a:endParaRPr lang="en-US" sz="1400" dirty="0" smtClean="0">
              <a:solidFill>
                <a:srgbClr val="00B050"/>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en-US" sz="1400" dirty="0" smtClean="0">
                <a:solidFill>
                  <a:srgbClr val="00B050"/>
                </a:solidFill>
                <a:latin typeface="Times New Roman" panose="02020603050405020304" pitchFamily="18" charset="0"/>
                <a:cs typeface="Times New Roman" panose="02020603050405020304" pitchFamily="18" charset="0"/>
              </a:rPr>
              <a:t> Non-</a:t>
            </a:r>
            <a:r>
              <a:rPr lang="en-US" sz="1400" dirty="0" err="1" smtClean="0">
                <a:solidFill>
                  <a:srgbClr val="00B050"/>
                </a:solidFill>
                <a:latin typeface="Times New Roman" panose="02020603050405020304" pitchFamily="18" charset="0"/>
                <a:cs typeface="Times New Roman" panose="02020603050405020304" pitchFamily="18" charset="0"/>
              </a:rPr>
              <a:t>iskemik</a:t>
            </a:r>
            <a:r>
              <a:rPr lang="en-US" sz="1400" dirty="0" smtClean="0">
                <a:solidFill>
                  <a:srgbClr val="00B050"/>
                </a:solidFill>
                <a:latin typeface="Times New Roman" panose="02020603050405020304" pitchFamily="18" charset="0"/>
                <a:cs typeface="Times New Roman" panose="02020603050405020304" pitchFamily="18" charset="0"/>
              </a:rPr>
              <a:t> DEF-KY</a:t>
            </a:r>
            <a:endParaRPr lang="tr-TR" sz="1400" dirty="0">
              <a:solidFill>
                <a:srgbClr val="00B05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803563" y="969819"/>
            <a:ext cx="4322618" cy="498663"/>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1400" dirty="0" smtClean="0">
                <a:solidFill>
                  <a:srgbClr val="00B050"/>
                </a:solidFill>
                <a:latin typeface="Times New Roman" panose="02020603050405020304" pitchFamily="18" charset="0"/>
                <a:cs typeface="Times New Roman" panose="02020603050405020304" pitchFamily="18" charset="0"/>
              </a:rPr>
              <a:t> </a:t>
            </a:r>
            <a:r>
              <a:rPr lang="en-US" sz="2000" b="1" dirty="0" smtClean="0">
                <a:solidFill>
                  <a:srgbClr val="00B050"/>
                </a:solidFill>
                <a:latin typeface="Times New Roman" panose="02020603050405020304" pitchFamily="18" charset="0"/>
                <a:cs typeface="Times New Roman" panose="02020603050405020304" pitchFamily="18" charset="0"/>
              </a:rPr>
              <a:t>Y</a:t>
            </a:r>
            <a:r>
              <a:rPr lang="tr-TR" sz="2000" b="1" dirty="0" smtClean="0">
                <a:solidFill>
                  <a:srgbClr val="00B050"/>
                </a:solidFill>
                <a:latin typeface="Times New Roman" panose="02020603050405020304" pitchFamily="18" charset="0"/>
                <a:cs typeface="Times New Roman" panose="02020603050405020304" pitchFamily="18" charset="0"/>
              </a:rPr>
              <a:t>ü</a:t>
            </a:r>
            <a:r>
              <a:rPr lang="en-US" sz="2000" b="1" dirty="0" err="1" smtClean="0">
                <a:solidFill>
                  <a:srgbClr val="00B050"/>
                </a:solidFill>
                <a:latin typeface="Times New Roman" panose="02020603050405020304" pitchFamily="18" charset="0"/>
                <a:cs typeface="Times New Roman" panose="02020603050405020304" pitchFamily="18" charset="0"/>
              </a:rPr>
              <a:t>ksek</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cevap</a:t>
            </a:r>
            <a:endParaRPr lang="tr-TR" sz="2000" b="1" dirty="0">
              <a:solidFill>
                <a:srgbClr val="00B050"/>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1385453" y="5950628"/>
            <a:ext cx="4322618" cy="92333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1400" b="1" dirty="0" smtClean="0">
                <a:solidFill>
                  <a:srgbClr val="FF0000"/>
                </a:solidFill>
                <a:latin typeface="Times New Roman" panose="02020603050405020304" pitchFamily="18" charset="0"/>
                <a:cs typeface="Times New Roman" panose="02020603050405020304" pitchFamily="18" charset="0"/>
              </a:rPr>
              <a:t> </a:t>
            </a:r>
            <a:r>
              <a:rPr lang="tr-TR" sz="2000" b="1" dirty="0" smtClean="0">
                <a:solidFill>
                  <a:srgbClr val="FF0000"/>
                </a:solidFill>
                <a:latin typeface="Times New Roman" panose="02020603050405020304" pitchFamily="18" charset="0"/>
                <a:cs typeface="Times New Roman" panose="02020603050405020304" pitchFamily="18" charset="0"/>
              </a:rPr>
              <a:t>Düşü</a:t>
            </a:r>
            <a:r>
              <a:rPr lang="en-US" sz="2000" b="1" dirty="0" smtClean="0">
                <a:solidFill>
                  <a:srgbClr val="FF0000"/>
                </a:solidFill>
                <a:latin typeface="Times New Roman" panose="02020603050405020304" pitchFamily="18" charset="0"/>
                <a:cs typeface="Times New Roman" panose="02020603050405020304" pitchFamily="18" charset="0"/>
              </a:rPr>
              <a:t>k </a:t>
            </a:r>
            <a:r>
              <a:rPr lang="en-US" sz="2000" b="1" dirty="0" err="1" smtClean="0">
                <a:solidFill>
                  <a:srgbClr val="FF0000"/>
                </a:solidFill>
                <a:latin typeface="Times New Roman" panose="02020603050405020304" pitchFamily="18" charset="0"/>
                <a:cs typeface="Times New Roman" panose="02020603050405020304" pitchFamily="18" charset="0"/>
              </a:rPr>
              <a:t>cevap</a:t>
            </a:r>
            <a:endParaRPr lang="en-US" sz="2000" b="1"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1600" b="1" dirty="0" smtClean="0">
                <a:solidFill>
                  <a:srgbClr val="FF0000"/>
                </a:solidFill>
                <a:latin typeface="Times New Roman" panose="02020603050405020304" pitchFamily="18" charset="0"/>
                <a:cs typeface="Times New Roman" panose="02020603050405020304" pitchFamily="18" charset="0"/>
              </a:rPr>
              <a:t>     (Yan</a:t>
            </a:r>
            <a:r>
              <a:rPr lang="tr-TR" sz="1600" dirty="0" smtClean="0">
                <a:solidFill>
                  <a:srgbClr val="FF0000"/>
                </a:solidFill>
                <a:latin typeface="Times New Roman" panose="02020603050405020304" pitchFamily="18" charset="0"/>
                <a:cs typeface="Times New Roman" panose="02020603050405020304" pitchFamily="18" charset="0"/>
              </a:rPr>
              <a:t>ı</a:t>
            </a:r>
            <a:r>
              <a:rPr lang="en-US" sz="1600" b="1" dirty="0" smtClean="0">
                <a:solidFill>
                  <a:srgbClr val="FF0000"/>
                </a:solidFill>
                <a:latin typeface="Times New Roman" panose="02020603050405020304" pitchFamily="18" charset="0"/>
                <a:cs typeface="Times New Roman" panose="02020603050405020304" pitchFamily="18" charset="0"/>
              </a:rPr>
              <a:t>t </a:t>
            </a:r>
            <a:r>
              <a:rPr lang="en-US" sz="1600" b="1" dirty="0" err="1" smtClean="0">
                <a:solidFill>
                  <a:srgbClr val="FF0000"/>
                </a:solidFill>
                <a:latin typeface="Times New Roman" panose="02020603050405020304" pitchFamily="18" charset="0"/>
                <a:cs typeface="Times New Roman" panose="02020603050405020304" pitchFamily="18" charset="0"/>
              </a:rPr>
              <a:t>vermeyen</a:t>
            </a:r>
            <a:r>
              <a:rPr lang="en-US" sz="1600" b="1" dirty="0" smtClean="0">
                <a:solidFill>
                  <a:srgbClr val="FF0000"/>
                </a:solidFill>
                <a:latin typeface="Times New Roman" panose="02020603050405020304" pitchFamily="18" charset="0"/>
                <a:cs typeface="Times New Roman" panose="02020603050405020304" pitchFamily="18" charset="0"/>
              </a:rPr>
              <a:t>)</a:t>
            </a:r>
            <a:endParaRPr lang="tr-TR" sz="1600" b="1" dirty="0">
              <a:solidFill>
                <a:srgbClr val="FF0000"/>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5126181" y="6011542"/>
            <a:ext cx="4322618" cy="376834"/>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sz="1400" dirty="0" smtClean="0">
                <a:solidFill>
                  <a:srgbClr val="FF0000"/>
                </a:solidFill>
                <a:latin typeface="Times New Roman" panose="02020603050405020304" pitchFamily="18" charset="0"/>
                <a:cs typeface="Times New Roman" panose="02020603050405020304" pitchFamily="18" charset="0"/>
              </a:rPr>
              <a:t> </a:t>
            </a:r>
            <a:r>
              <a:rPr lang="tr-TR" sz="1400" dirty="0" smtClean="0">
                <a:solidFill>
                  <a:srgbClr val="FF0000"/>
                </a:solidFill>
                <a:latin typeface="Times New Roman" panose="02020603050405020304" pitchFamily="18" charset="0"/>
                <a:cs typeface="Times New Roman" panose="02020603050405020304" pitchFamily="18" charset="0"/>
              </a:rPr>
              <a:t>Dar  QRS süresi</a:t>
            </a:r>
            <a:endParaRPr lang="tr-TR" sz="1400" dirty="0">
              <a:solidFill>
                <a:srgbClr val="FF0000"/>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5479472" y="3214256"/>
            <a:ext cx="4322618" cy="1384995"/>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sz="1400" dirty="0" smtClean="0">
                <a:solidFill>
                  <a:srgbClr val="C00000"/>
                </a:solidFill>
                <a:latin typeface="Times New Roman" panose="02020603050405020304" pitchFamily="18" charset="0"/>
                <a:cs typeface="Times New Roman" panose="02020603050405020304" pitchFamily="18" charset="0"/>
              </a:rPr>
              <a:t> </a:t>
            </a:r>
            <a:r>
              <a:rPr lang="tr-TR" sz="1400" dirty="0" err="1" smtClean="0">
                <a:solidFill>
                  <a:srgbClr val="C00000"/>
                </a:solidFill>
                <a:latin typeface="Times New Roman" panose="02020603050405020304" pitchFamily="18" charset="0"/>
                <a:cs typeface="Times New Roman" panose="02020603050405020304" pitchFamily="18" charset="0"/>
              </a:rPr>
              <a:t>Non</a:t>
            </a:r>
            <a:r>
              <a:rPr lang="en-US" sz="1400" dirty="0" smtClean="0">
                <a:solidFill>
                  <a:srgbClr val="C00000"/>
                </a:solidFill>
                <a:latin typeface="Times New Roman" panose="02020603050405020304" pitchFamily="18" charset="0"/>
                <a:cs typeface="Times New Roman" panose="02020603050405020304" pitchFamily="18" charset="0"/>
              </a:rPr>
              <a:t> - LBBB </a:t>
            </a:r>
          </a:p>
          <a:p>
            <a:pPr marL="285750" indent="-285750">
              <a:lnSpc>
                <a:spcPct val="150000"/>
              </a:lnSpc>
              <a:buFont typeface="Wingdings" panose="05000000000000000000" pitchFamily="2" charset="2"/>
              <a:buChar char="v"/>
            </a:pPr>
            <a:r>
              <a:rPr lang="en-US" sz="1400" dirty="0" smtClean="0">
                <a:solidFill>
                  <a:srgbClr val="C00000"/>
                </a:solidFill>
                <a:latin typeface="Times New Roman" panose="02020603050405020304" pitchFamily="18" charset="0"/>
                <a:cs typeface="Times New Roman" panose="02020603050405020304" pitchFamily="18" charset="0"/>
              </a:rPr>
              <a:t> </a:t>
            </a:r>
            <a:r>
              <a:rPr lang="tr-TR" sz="1400" dirty="0" smtClean="0">
                <a:solidFill>
                  <a:srgbClr val="C00000"/>
                </a:solidFill>
                <a:latin typeface="Times New Roman" panose="02020603050405020304" pitchFamily="18" charset="0"/>
                <a:cs typeface="Times New Roman" panose="02020603050405020304" pitchFamily="18" charset="0"/>
              </a:rPr>
              <a:t>FK NYHA </a:t>
            </a:r>
            <a:r>
              <a:rPr lang="en-US" sz="1400" dirty="0" smtClean="0">
                <a:solidFill>
                  <a:srgbClr val="C00000"/>
                </a:solidFill>
                <a:latin typeface="Times New Roman" panose="02020603050405020304" pitchFamily="18" charset="0"/>
                <a:cs typeface="Times New Roman" panose="02020603050405020304" pitchFamily="18" charset="0"/>
              </a:rPr>
              <a:t> </a:t>
            </a:r>
            <a:r>
              <a:rPr lang="tr-TR" sz="1400" dirty="0" smtClean="0">
                <a:solidFill>
                  <a:srgbClr val="C00000"/>
                </a:solidFill>
                <a:latin typeface="Times New Roman" panose="02020603050405020304" pitchFamily="18" charset="0"/>
                <a:cs typeface="Times New Roman" panose="02020603050405020304" pitchFamily="18" charset="0"/>
              </a:rPr>
              <a:t>IV</a:t>
            </a:r>
            <a:endParaRPr lang="en-US" sz="1400" dirty="0" smtClean="0">
              <a:solidFill>
                <a:srgbClr val="C00000"/>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en-US" sz="1400" dirty="0" smtClean="0">
                <a:solidFill>
                  <a:srgbClr val="C00000"/>
                </a:solidFill>
                <a:latin typeface="Times New Roman" panose="02020603050405020304" pitchFamily="18" charset="0"/>
                <a:cs typeface="Times New Roman" panose="02020603050405020304" pitchFamily="18" charset="0"/>
              </a:rPr>
              <a:t> </a:t>
            </a:r>
            <a:r>
              <a:rPr lang="tr-TR" sz="1400" dirty="0" smtClean="0">
                <a:solidFill>
                  <a:srgbClr val="C00000"/>
                </a:solidFill>
                <a:latin typeface="Times New Roman" panose="02020603050405020304" pitchFamily="18" charset="0"/>
                <a:cs typeface="Times New Roman" panose="02020603050405020304" pitchFamily="18" charset="0"/>
              </a:rPr>
              <a:t>Erkek </a:t>
            </a:r>
            <a:r>
              <a:rPr lang="en-US" sz="1400" dirty="0" err="1" smtClean="0">
                <a:solidFill>
                  <a:srgbClr val="C00000"/>
                </a:solidFill>
                <a:latin typeface="Times New Roman" panose="02020603050405020304" pitchFamily="18" charset="0"/>
                <a:cs typeface="Times New Roman" panose="02020603050405020304" pitchFamily="18" charset="0"/>
              </a:rPr>
              <a:t>cinsiyet</a:t>
            </a:r>
            <a:endParaRPr lang="en-US" sz="1400" dirty="0" smtClean="0">
              <a:solidFill>
                <a:srgbClr val="C00000"/>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en-US" sz="1400" dirty="0" smtClean="0">
                <a:solidFill>
                  <a:srgbClr val="C00000"/>
                </a:solidFill>
                <a:latin typeface="Times New Roman" panose="02020603050405020304" pitchFamily="18" charset="0"/>
                <a:cs typeface="Times New Roman" panose="02020603050405020304" pitchFamily="18" charset="0"/>
              </a:rPr>
              <a:t> </a:t>
            </a:r>
            <a:r>
              <a:rPr lang="tr-TR" sz="1400" dirty="0">
                <a:solidFill>
                  <a:srgbClr val="C00000"/>
                </a:solidFill>
                <a:latin typeface="Times New Roman" panose="02020603050405020304" pitchFamily="18" charset="0"/>
                <a:cs typeface="Times New Roman" panose="02020603050405020304" pitchFamily="18" charset="0"/>
              </a:rPr>
              <a:t>İ</a:t>
            </a:r>
            <a:r>
              <a:rPr lang="en-US" sz="1400" dirty="0" err="1" smtClean="0">
                <a:solidFill>
                  <a:srgbClr val="C00000"/>
                </a:solidFill>
                <a:latin typeface="Times New Roman" panose="02020603050405020304" pitchFamily="18" charset="0"/>
                <a:cs typeface="Times New Roman" panose="02020603050405020304" pitchFamily="18" charset="0"/>
              </a:rPr>
              <a:t>skemik</a:t>
            </a:r>
            <a:r>
              <a:rPr lang="en-US" sz="1400" dirty="0" smtClean="0">
                <a:solidFill>
                  <a:srgbClr val="C00000"/>
                </a:solidFill>
                <a:latin typeface="Times New Roman" panose="02020603050405020304" pitchFamily="18" charset="0"/>
                <a:cs typeface="Times New Roman" panose="02020603050405020304" pitchFamily="18" charset="0"/>
              </a:rPr>
              <a:t> DEF-KY</a:t>
            </a:r>
            <a:endParaRPr lang="tr-TR" sz="1400" dirty="0">
              <a:solidFill>
                <a:srgbClr val="C00000"/>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2227054" y="155930"/>
            <a:ext cx="4609147" cy="523220"/>
          </a:xfrm>
          <a:prstGeom prst="rect">
            <a:avLst/>
          </a:prstGeom>
        </p:spPr>
        <p:txBody>
          <a:bodyPr wrap="none">
            <a:spAutoFit/>
          </a:bodyPr>
          <a:lstStyle/>
          <a:p>
            <a:r>
              <a:rPr lang="tr-TR" sz="2800" b="1" dirty="0" err="1">
                <a:solidFill>
                  <a:srgbClr val="FF0000"/>
                </a:solidFill>
                <a:latin typeface="Times New Roman" panose="02020603050405020304" pitchFamily="18" charset="0"/>
                <a:cs typeface="Times New Roman" panose="02020603050405020304" pitchFamily="18" charset="0"/>
              </a:rPr>
              <a:t>KRT’ye</a:t>
            </a:r>
            <a:r>
              <a:rPr lang="tr-TR"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yan</a:t>
            </a:r>
            <a:r>
              <a:rPr lang="tr-TR" sz="2800" b="1" dirty="0" err="1" smtClean="0">
                <a:solidFill>
                  <a:srgbClr val="FF0000"/>
                </a:solidFill>
                <a:latin typeface="Times New Roman" panose="02020603050405020304" pitchFamily="18" charset="0"/>
                <a:cs typeface="Times New Roman" panose="02020603050405020304" pitchFamily="18" charset="0"/>
              </a:rPr>
              <a:t>ıt</a:t>
            </a:r>
            <a:r>
              <a:rPr lang="tr-TR" sz="2800" b="1" dirty="0" smtClean="0">
                <a:solidFill>
                  <a:srgbClr val="FF0000"/>
                </a:solidFill>
                <a:latin typeface="Times New Roman" panose="02020603050405020304" pitchFamily="18" charset="0"/>
                <a:cs typeface="Times New Roman" panose="02020603050405020304" pitchFamily="18" charset="0"/>
              </a:rPr>
              <a:t> verme </a:t>
            </a:r>
            <a:r>
              <a:rPr lang="tr-TR" sz="2800" b="1" dirty="0">
                <a:solidFill>
                  <a:srgbClr val="FF0000"/>
                </a:solidFill>
                <a:latin typeface="Times New Roman" panose="02020603050405020304" pitchFamily="18" charset="0"/>
                <a:cs typeface="Times New Roman" panose="02020603050405020304" pitchFamily="18" charset="0"/>
              </a:rPr>
              <a:t>ihtimali</a:t>
            </a:r>
          </a:p>
        </p:txBody>
      </p:sp>
    </p:spTree>
    <p:extLst>
      <p:ext uri="{BB962C8B-B14F-4D97-AF65-F5344CB8AC3E}">
        <p14:creationId xmlns:p14="http://schemas.microsoft.com/office/powerpoint/2010/main" val="10197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57200" y="1136073"/>
            <a:ext cx="8229240" cy="3934691"/>
          </a:xfrm>
        </p:spPr>
        <p:txBody>
          <a:bodyPr/>
          <a:lstStyle/>
          <a:p>
            <a:pPr marL="342900" indent="-342900" algn="just">
              <a:lnSpc>
                <a:spcPct val="200000"/>
              </a:lnSpc>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DEF</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KY </a:t>
            </a:r>
            <a:r>
              <a:rPr lang="tr-TR" sz="2400" dirty="0">
                <a:latin typeface="Times New Roman" panose="02020603050405020304" pitchFamily="18" charset="0"/>
                <a:cs typeface="Times New Roman" panose="02020603050405020304" pitchFamily="18" charset="0"/>
              </a:rPr>
              <a:t>olan seçilmiş bazı </a:t>
            </a:r>
            <a:r>
              <a:rPr lang="tr-TR" sz="2400" dirty="0" smtClean="0">
                <a:latin typeface="Times New Roman" panose="02020603050405020304" pitchFamily="18" charset="0"/>
                <a:cs typeface="Times New Roman" panose="02020603050405020304" pitchFamily="18" charset="0"/>
              </a:rPr>
              <a:t>hastalarda</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v"/>
            </a:pPr>
            <a:r>
              <a:rPr lang="en-US" sz="1800" dirty="0" err="1">
                <a:latin typeface="Times New Roman" panose="02020603050405020304" pitchFamily="18" charset="0"/>
                <a:cs typeface="Times New Roman" panose="02020603050405020304" pitchFamily="18" charset="0"/>
              </a:rPr>
              <a:t>H</a:t>
            </a:r>
            <a:r>
              <a:rPr lang="en-US" sz="1800" dirty="0" err="1" smtClean="0">
                <a:latin typeface="Times New Roman" panose="02020603050405020304" pitchFamily="18" charset="0"/>
                <a:cs typeface="Times New Roman" panose="02020603050405020304" pitchFamily="18" charset="0"/>
              </a:rPr>
              <a:t>astaneye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yat</a:t>
            </a:r>
            <a:r>
              <a:rPr lang="tr-TR" sz="1800" dirty="0" smtClean="0">
                <a:latin typeface="Times New Roman" panose="02020603050405020304" pitchFamily="18" charset="0"/>
                <a:cs typeface="Times New Roman" panose="02020603050405020304" pitchFamily="18" charset="0"/>
              </a:rPr>
              <a:t>ışları</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azaltmak için</a:t>
            </a:r>
            <a:endParaRPr lang="en-US" sz="18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M</a:t>
            </a:r>
            <a:r>
              <a:rPr lang="tr-TR" sz="1800" dirty="0" smtClean="0">
                <a:latin typeface="Times New Roman" panose="02020603050405020304" pitchFamily="18" charset="0"/>
                <a:cs typeface="Times New Roman" panose="02020603050405020304" pitchFamily="18" charset="0"/>
              </a:rPr>
              <a:t>ortalite </a:t>
            </a:r>
            <a:r>
              <a:rPr lang="tr-TR" sz="1800" dirty="0">
                <a:latin typeface="Times New Roman" panose="02020603050405020304" pitchFamily="18" charset="0"/>
                <a:cs typeface="Times New Roman" panose="02020603050405020304" pitchFamily="18" charset="0"/>
              </a:rPr>
              <a:t>ve </a:t>
            </a:r>
            <a:r>
              <a:rPr lang="tr-TR" sz="1800" dirty="0" smtClean="0">
                <a:latin typeface="Times New Roman" panose="02020603050405020304" pitchFamily="18" charset="0"/>
                <a:cs typeface="Times New Roman" panose="02020603050405020304" pitchFamily="18" charset="0"/>
              </a:rPr>
              <a:t>morbiditeyi</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azaltmak </a:t>
            </a:r>
            <a:r>
              <a:rPr lang="tr-TR" sz="1800" dirty="0" smtClean="0">
                <a:latin typeface="Times New Roman" panose="02020603050405020304" pitchFamily="18" charset="0"/>
                <a:cs typeface="Times New Roman" panose="02020603050405020304" pitchFamily="18" charset="0"/>
              </a:rPr>
              <a:t>için</a:t>
            </a:r>
            <a:endParaRPr lang="en-US" sz="18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v"/>
            </a:pPr>
            <a:r>
              <a:rPr lang="en-US" sz="1800" dirty="0" err="1" smtClean="0">
                <a:latin typeface="Times New Roman" panose="02020603050405020304" pitchFamily="18" charset="0"/>
                <a:cs typeface="Times New Roman" panose="02020603050405020304" pitchFamily="18" charset="0"/>
              </a:rPr>
              <a:t>Semptomlar</a:t>
            </a:r>
            <a:r>
              <a:rPr lang="tr-TR" sz="1800" dirty="0">
                <a:latin typeface="Times New Roman" panose="02020603050405020304" pitchFamily="18" charset="0"/>
                <a:cs typeface="Times New Roman" panose="02020603050405020304" pitchFamily="18" charset="0"/>
              </a:rPr>
              <a:t>ı</a:t>
            </a:r>
            <a:r>
              <a:rPr lang="en-US"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azaltmak için</a:t>
            </a:r>
            <a:endParaRPr lang="en-US" sz="1800" dirty="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Hayat </a:t>
            </a:r>
            <a:r>
              <a:rPr lang="en-US" sz="1800" dirty="0" err="1" smtClean="0">
                <a:latin typeface="Times New Roman" panose="02020603050405020304" pitchFamily="18" charset="0"/>
                <a:cs typeface="Times New Roman" panose="02020603050405020304" pitchFamily="18" charset="0"/>
              </a:rPr>
              <a:t>kalitesini</a:t>
            </a:r>
            <a:r>
              <a:rPr lang="en-US" sz="1800" dirty="0" smtClean="0">
                <a:latin typeface="Times New Roman" panose="02020603050405020304" pitchFamily="18" charset="0"/>
                <a:cs typeface="Times New Roman" panose="02020603050405020304" pitchFamily="18" charset="0"/>
              </a:rPr>
              <a:t> art</a:t>
            </a:r>
            <a:r>
              <a:rPr lang="tr-TR" sz="1800" dirty="0" smtClean="0">
                <a:latin typeface="Times New Roman" panose="02020603050405020304" pitchFamily="18" charset="0"/>
                <a:cs typeface="Times New Roman" panose="02020603050405020304" pitchFamily="18" charset="0"/>
              </a:rPr>
              <a:t>ı</a:t>
            </a:r>
            <a:r>
              <a:rPr lang="en-US" sz="1800" dirty="0" err="1" smtClean="0">
                <a:latin typeface="Times New Roman" panose="02020603050405020304" pitchFamily="18" charset="0"/>
                <a:cs typeface="Times New Roman" panose="02020603050405020304" pitchFamily="18" charset="0"/>
              </a:rPr>
              <a:t>rmak</a:t>
            </a:r>
            <a:r>
              <a:rPr lang="en-US"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içi</a:t>
            </a:r>
            <a:r>
              <a:rPr lang="en-US" sz="1800" dirty="0" smtClean="0">
                <a:latin typeface="Times New Roman" panose="02020603050405020304" pitchFamily="18" charset="0"/>
                <a:cs typeface="Times New Roman" panose="02020603050405020304" pitchFamily="18" charset="0"/>
              </a:rPr>
              <a:t>n</a:t>
            </a:r>
          </a:p>
          <a:p>
            <a:pPr algn="ctr">
              <a:lnSpc>
                <a:spcPct val="200000"/>
              </a:lnSpc>
            </a:pPr>
            <a:r>
              <a:rPr lang="tr-TR" sz="1800" dirty="0" smtClean="0">
                <a:latin typeface="Times New Roman" panose="02020603050405020304" pitchFamily="18" charset="0"/>
                <a:cs typeface="Times New Roman" panose="02020603050405020304" pitchFamily="18" charset="0"/>
              </a:rPr>
              <a:t>kardiyak resenkronizasyon tedavisi (KRT) uygulanmaktadır. </a:t>
            </a:r>
            <a:endParaRPr lang="en-US" sz="1800" dirty="0" smtClean="0">
              <a:latin typeface="Times New Roman" panose="02020603050405020304" pitchFamily="18" charset="0"/>
              <a:cs typeface="Times New Roman" panose="02020603050405020304" pitchFamily="18" charset="0"/>
            </a:endParaRPr>
          </a:p>
          <a:p>
            <a:pPr algn="ctr">
              <a:lnSpc>
                <a:spcPct val="200000"/>
              </a:lnSpc>
            </a:pPr>
            <a:endParaRPr lang="tr-TR"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Ø"/>
            </a:pPr>
            <a:r>
              <a:rPr lang="tr-TR" sz="2200" dirty="0" smtClean="0">
                <a:latin typeface="Times New Roman" panose="02020603050405020304" pitchFamily="18" charset="0"/>
                <a:cs typeface="Times New Roman" panose="02020603050405020304" pitchFamily="18" charset="0"/>
              </a:rPr>
              <a:t>KRT </a:t>
            </a:r>
            <a:r>
              <a:rPr lang="tr-TR" sz="2200" dirty="0">
                <a:latin typeface="Times New Roman" panose="02020603050405020304" pitchFamily="18" charset="0"/>
                <a:cs typeface="Times New Roman" panose="02020603050405020304" pitchFamily="18" charset="0"/>
              </a:rPr>
              <a:t>ile </a:t>
            </a:r>
            <a:r>
              <a:rPr lang="tr-TR" sz="2200" dirty="0" smtClean="0">
                <a:latin typeface="Times New Roman" panose="02020603050405020304" pitchFamily="18" charset="0"/>
                <a:cs typeface="Times New Roman" panose="02020603050405020304" pitchFamily="18" charset="0"/>
              </a:rPr>
              <a:t>öncelikl</a:t>
            </a:r>
            <a:r>
              <a:rPr lang="en-US" sz="2200" dirty="0" err="1" smtClean="0">
                <a:latin typeface="Times New Roman" panose="02020603050405020304" pitchFamily="18" charset="0"/>
                <a:cs typeface="Times New Roman" panose="02020603050405020304" pitchFamily="18" charset="0"/>
              </a:rPr>
              <a:t>i</a:t>
            </a:r>
            <a:r>
              <a:rPr lang="en-US" sz="2200" dirty="0" smtClean="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amaç</a:t>
            </a:r>
            <a:r>
              <a:rPr lang="en-US" sz="2200" dirty="0" smtClean="0">
                <a:latin typeface="Times New Roman" panose="02020603050405020304" pitchFamily="18" charset="0"/>
                <a:cs typeface="Times New Roman" panose="02020603050405020304" pitchFamily="18" charset="0"/>
              </a:rPr>
              <a:t>:</a:t>
            </a:r>
            <a:r>
              <a:rPr lang="tr-TR" sz="2200" dirty="0" smtClean="0">
                <a:latin typeface="Times New Roman" panose="02020603050405020304" pitchFamily="18" charset="0"/>
                <a:cs typeface="Times New Roman" panose="02020603050405020304" pitchFamily="18" charset="0"/>
              </a:rPr>
              <a:t> sağ ventrikülle </a:t>
            </a:r>
            <a:r>
              <a:rPr lang="tr-TR" sz="2200" dirty="0">
                <a:latin typeface="Times New Roman" panose="02020603050405020304" pitchFamily="18" charset="0"/>
                <a:cs typeface="Times New Roman" panose="02020603050405020304" pitchFamily="18" charset="0"/>
              </a:rPr>
              <a:t>birlikte sol </a:t>
            </a:r>
            <a:r>
              <a:rPr lang="tr-TR" sz="2200" dirty="0" smtClean="0">
                <a:latin typeface="Times New Roman" panose="02020603050405020304" pitchFamily="18" charset="0"/>
                <a:cs typeface="Times New Roman" panose="02020603050405020304" pitchFamily="18" charset="0"/>
              </a:rPr>
              <a:t>ventrikülün </a:t>
            </a:r>
            <a:r>
              <a:rPr lang="tr-TR" sz="2200" dirty="0">
                <a:latin typeface="Times New Roman" panose="02020603050405020304" pitchFamily="18" charset="0"/>
                <a:cs typeface="Times New Roman" panose="02020603050405020304" pitchFamily="18" charset="0"/>
              </a:rPr>
              <a:t>eş zamanlı uyarılması (biventriküler uyarı) ve daha iyi bir ventriküler aktivasyon paterni </a:t>
            </a:r>
            <a:r>
              <a:rPr lang="tr-TR" sz="2200" dirty="0" smtClean="0">
                <a:latin typeface="Times New Roman" panose="02020603050405020304" pitchFamily="18" charset="0"/>
                <a:cs typeface="Times New Roman" panose="02020603050405020304" pitchFamily="18" charset="0"/>
              </a:rPr>
              <a:t>oluşturmaktır</a:t>
            </a:r>
            <a:r>
              <a:rPr lang="en-US" sz="2200" dirty="0" smtClean="0">
                <a:latin typeface="Times New Roman" panose="02020603050405020304" pitchFamily="18" charset="0"/>
                <a:cs typeface="Times New Roman" panose="02020603050405020304" pitchFamily="18" charset="0"/>
              </a:rPr>
              <a:t>.</a:t>
            </a:r>
          </a:p>
          <a:p>
            <a:pPr algn="just">
              <a:lnSpc>
                <a:spcPct val="200000"/>
              </a:lnSpc>
            </a:pPr>
            <a:endParaRPr lang="tr-TR" sz="2400" dirty="0">
              <a:latin typeface="Times New Roman" panose="02020603050405020304" pitchFamily="18" charset="0"/>
              <a:cs typeface="Times New Roman" panose="02020603050405020304" pitchFamily="18" charset="0"/>
            </a:endParaRPr>
          </a:p>
        </p:txBody>
      </p:sp>
      <p:sp>
        <p:nvSpPr>
          <p:cNvPr id="4" name="Dikdörtgen 3"/>
          <p:cNvSpPr/>
          <p:nvPr/>
        </p:nvSpPr>
        <p:spPr>
          <a:xfrm>
            <a:off x="678692" y="6418984"/>
            <a:ext cx="7786255" cy="307777"/>
          </a:xfrm>
          <a:prstGeom prst="rect">
            <a:avLst/>
          </a:prstGeom>
        </p:spPr>
        <p:txBody>
          <a:bodyPr wrap="square">
            <a:spAutoFit/>
          </a:bodyPr>
          <a:lstStyle/>
          <a:p>
            <a:pPr algn="ctr"/>
            <a:r>
              <a:rPr lang="tr-TR" sz="1400" b="1" dirty="0" err="1" smtClean="0">
                <a:solidFill>
                  <a:srgbClr val="FF0000"/>
                </a:solidFill>
                <a:latin typeface="Times New Roman" panose="02020603050405020304" pitchFamily="18" charset="0"/>
                <a:cs typeface="Times New Roman" panose="02020603050405020304" pitchFamily="18" charset="0"/>
              </a:rPr>
              <a:t>European</a:t>
            </a:r>
            <a:r>
              <a:rPr lang="tr-TR" sz="1400" b="1" dirty="0" smtClean="0">
                <a:solidFill>
                  <a:srgbClr val="FF0000"/>
                </a:solidFill>
                <a:latin typeface="Times New Roman" panose="02020603050405020304" pitchFamily="18" charset="0"/>
                <a:cs typeface="Times New Roman" panose="02020603050405020304" pitchFamily="18" charset="0"/>
              </a:rPr>
              <a:t> </a:t>
            </a:r>
            <a:r>
              <a:rPr lang="tr-TR" sz="1400" b="1" dirty="0" err="1" smtClean="0">
                <a:solidFill>
                  <a:srgbClr val="FF0000"/>
                </a:solidFill>
                <a:latin typeface="Times New Roman" panose="02020603050405020304" pitchFamily="18" charset="0"/>
                <a:cs typeface="Times New Roman" panose="02020603050405020304" pitchFamily="18" charset="0"/>
              </a:rPr>
              <a:t>Heart</a:t>
            </a:r>
            <a:r>
              <a:rPr lang="tr-TR" sz="1400" b="1" dirty="0" smtClean="0">
                <a:solidFill>
                  <a:srgbClr val="FF0000"/>
                </a:solidFill>
                <a:latin typeface="Times New Roman" panose="02020603050405020304" pitchFamily="18" charset="0"/>
                <a:cs typeface="Times New Roman" panose="02020603050405020304" pitchFamily="18" charset="0"/>
              </a:rPr>
              <a:t> </a:t>
            </a:r>
            <a:r>
              <a:rPr lang="tr-TR" sz="1400" b="1" dirty="0" err="1" smtClean="0">
                <a:solidFill>
                  <a:srgbClr val="FF0000"/>
                </a:solidFill>
                <a:latin typeface="Times New Roman" panose="02020603050405020304" pitchFamily="18" charset="0"/>
                <a:cs typeface="Times New Roman" panose="02020603050405020304" pitchFamily="18" charset="0"/>
              </a:rPr>
              <a:t>Journal</a:t>
            </a:r>
            <a:r>
              <a:rPr lang="tr-TR" sz="1400" b="1" dirty="0" smtClean="0">
                <a:solidFill>
                  <a:srgbClr val="FF0000"/>
                </a:solidFill>
                <a:latin typeface="Times New Roman" panose="02020603050405020304" pitchFamily="18" charset="0"/>
                <a:cs typeface="Times New Roman" panose="02020603050405020304" pitchFamily="18" charset="0"/>
              </a:rPr>
              <a:t> (2021) 42, 3599</a:t>
            </a:r>
            <a:r>
              <a:rPr lang="en-US" sz="1400" b="1" dirty="0" smtClean="0">
                <a:solidFill>
                  <a:srgbClr val="FF0000"/>
                </a:solidFill>
                <a:latin typeface="Times New Roman" panose="02020603050405020304" pitchFamily="18" charset="0"/>
                <a:cs typeface="Times New Roman" panose="02020603050405020304" pitchFamily="18" charset="0"/>
              </a:rPr>
              <a:t>-</a:t>
            </a:r>
            <a:r>
              <a:rPr lang="tr-TR" sz="1400" b="1" dirty="0" smtClean="0">
                <a:solidFill>
                  <a:srgbClr val="FF0000"/>
                </a:solidFill>
                <a:latin typeface="Times New Roman" panose="02020603050405020304" pitchFamily="18" charset="0"/>
                <a:cs typeface="Times New Roman" panose="02020603050405020304" pitchFamily="18" charset="0"/>
              </a:rPr>
              <a:t>3726</a:t>
            </a:r>
            <a:r>
              <a:rPr lang="en-US" sz="1400" b="1" dirty="0" smtClean="0">
                <a:solidFill>
                  <a:srgbClr val="FF0000"/>
                </a:solidFill>
                <a:latin typeface="Times New Roman" panose="02020603050405020304" pitchFamily="18" charset="0"/>
                <a:cs typeface="Times New Roman" panose="02020603050405020304" pitchFamily="18" charset="0"/>
              </a:rPr>
              <a:t>  </a:t>
            </a:r>
            <a:r>
              <a:rPr lang="tr-TR" sz="1400" b="1" dirty="0" smtClean="0">
                <a:solidFill>
                  <a:srgbClr val="FF0000"/>
                </a:solidFill>
                <a:latin typeface="Times New Roman" panose="02020603050405020304" pitchFamily="18" charset="0"/>
                <a:cs typeface="Times New Roman" panose="02020603050405020304" pitchFamily="18" charset="0"/>
              </a:rPr>
              <a:t>doi:10.1093/</a:t>
            </a:r>
            <a:r>
              <a:rPr lang="tr-TR" sz="1400" b="1" dirty="0" err="1" smtClean="0">
                <a:solidFill>
                  <a:srgbClr val="FF0000"/>
                </a:solidFill>
                <a:latin typeface="Times New Roman" panose="02020603050405020304" pitchFamily="18" charset="0"/>
                <a:cs typeface="Times New Roman" panose="02020603050405020304" pitchFamily="18" charset="0"/>
              </a:rPr>
              <a:t>eurheartj</a:t>
            </a:r>
            <a:r>
              <a:rPr lang="tr-TR" sz="1400" b="1" dirty="0" smtClean="0">
                <a:solidFill>
                  <a:srgbClr val="FF0000"/>
                </a:solidFill>
                <a:latin typeface="Times New Roman" panose="02020603050405020304" pitchFamily="18" charset="0"/>
                <a:cs typeface="Times New Roman" panose="02020603050405020304" pitchFamily="18" charset="0"/>
              </a:rPr>
              <a:t>/ehab368</a:t>
            </a:r>
            <a:endParaRPr lang="tr-TR"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47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152400" y="1149927"/>
            <a:ext cx="8534040" cy="4779818"/>
          </a:xfrm>
        </p:spPr>
        <p:txBody>
          <a:bodyPr/>
          <a:lstStyle/>
          <a:p>
            <a:pPr algn="just">
              <a:lnSpc>
                <a:spcPct val="200000"/>
              </a:lnSpc>
            </a:pPr>
            <a:endParaRPr lang="tr-TR" sz="2400" dirty="0" smtClean="0">
              <a:latin typeface="Times New Roman" panose="02020603050405020304" pitchFamily="18" charset="0"/>
              <a:cs typeface="Times New Roman" panose="02020603050405020304" pitchFamily="18" charset="0"/>
            </a:endParaRPr>
          </a:p>
          <a:p>
            <a:pPr algn="just">
              <a:lnSpc>
                <a:spcPct val="200000"/>
              </a:lnSpc>
            </a:pPr>
            <a:endParaRPr lang="tr-TR" sz="2400" dirty="0">
              <a:latin typeface="Times New Roman" panose="02020603050405020304" pitchFamily="18" charset="0"/>
              <a:cs typeface="Times New Roman" panose="02020603050405020304" pitchFamily="18" charset="0"/>
            </a:endParaRPr>
          </a:p>
        </p:txBody>
      </p:sp>
      <p:sp>
        <p:nvSpPr>
          <p:cNvPr id="4" name="Dikdörtgen 3"/>
          <p:cNvSpPr/>
          <p:nvPr/>
        </p:nvSpPr>
        <p:spPr>
          <a:xfrm>
            <a:off x="678692" y="6308148"/>
            <a:ext cx="7786255" cy="369332"/>
          </a:xfrm>
          <a:prstGeom prst="rect">
            <a:avLst/>
          </a:prstGeom>
        </p:spPr>
        <p:txBody>
          <a:bodyPr wrap="square">
            <a:spAutoFit/>
          </a:bodyPr>
          <a:lstStyle/>
          <a:p>
            <a:r>
              <a:rPr lang="tr-TR" b="1" dirty="0" err="1" smtClean="0">
                <a:solidFill>
                  <a:srgbClr val="FF0000"/>
                </a:solidFill>
                <a:latin typeface="Times New Roman" panose="02020603050405020304" pitchFamily="18" charset="0"/>
                <a:cs typeface="Times New Roman" panose="02020603050405020304" pitchFamily="18" charset="0"/>
              </a:rPr>
              <a:t>European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Heart</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Journal</a:t>
            </a:r>
            <a:r>
              <a:rPr lang="tr-TR" b="1" dirty="0" smtClean="0">
                <a:solidFill>
                  <a:srgbClr val="FF0000"/>
                </a:solidFill>
                <a:latin typeface="Times New Roman" panose="02020603050405020304" pitchFamily="18" charset="0"/>
                <a:cs typeface="Times New Roman" panose="02020603050405020304" pitchFamily="18" charset="0"/>
              </a:rPr>
              <a:t> (2021) 42, 3599</a:t>
            </a:r>
            <a:r>
              <a:rPr lang="en-US"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3726</a:t>
            </a:r>
            <a:r>
              <a:rPr lang="en-US"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doi:10.1093/</a:t>
            </a:r>
            <a:r>
              <a:rPr lang="tr-TR" b="1" dirty="0" err="1" smtClean="0">
                <a:solidFill>
                  <a:srgbClr val="FF0000"/>
                </a:solidFill>
                <a:latin typeface="Times New Roman" panose="02020603050405020304" pitchFamily="18" charset="0"/>
                <a:cs typeface="Times New Roman" panose="02020603050405020304" pitchFamily="18" charset="0"/>
              </a:rPr>
              <a:t>eurheartj</a:t>
            </a:r>
            <a:r>
              <a:rPr lang="tr-TR" b="1" dirty="0" smtClean="0">
                <a:solidFill>
                  <a:srgbClr val="FF0000"/>
                </a:solidFill>
                <a:latin typeface="Times New Roman" panose="02020603050405020304" pitchFamily="18" charset="0"/>
                <a:cs typeface="Times New Roman" panose="02020603050405020304" pitchFamily="18" charset="0"/>
              </a:rPr>
              <a:t>/ehab368</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a:xfrm>
            <a:off x="1371600" y="2360038"/>
            <a:ext cx="7772400" cy="1747835"/>
          </a:xfrm>
          <a:prstGeom prst="rect">
            <a:avLst/>
          </a:prstGeom>
        </p:spPr>
        <p:txBody>
          <a:bodyPr vert="horz" lIns="91440" tIns="45720" rIns="91440" bIns="45720" rtlCol="0" anchor="ctr">
            <a:noAutofit/>
          </a:bodyP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Non-</a:t>
            </a:r>
            <a:r>
              <a:rPr lang="en-US" sz="2400" dirty="0" err="1" smtClean="0">
                <a:latin typeface="Times New Roman" panose="02020603050405020304" pitchFamily="18" charset="0"/>
                <a:cs typeface="Times New Roman" panose="02020603050405020304" pitchFamily="18" charset="0"/>
              </a:rPr>
              <a:t>iskemik</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a:t>
            </a:r>
            <a:r>
              <a:rPr lang="tr-TR" sz="2400" dirty="0" err="1" smtClean="0">
                <a:latin typeface="Times New Roman" panose="02020603050405020304" pitchFamily="18" charset="0"/>
                <a:cs typeface="Times New Roman" panose="02020603050405020304" pitchFamily="18" charset="0"/>
              </a:rPr>
              <a:t>oroner</a:t>
            </a:r>
            <a:r>
              <a:rPr lang="tr-TR" sz="2400" dirty="0" smtClean="0">
                <a:latin typeface="Times New Roman" panose="02020603050405020304" pitchFamily="18" charset="0"/>
                <a:cs typeface="Times New Roman" panose="02020603050405020304" pitchFamily="18" charset="0"/>
              </a:rPr>
              <a:t> arter hastalığı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veya</a:t>
            </a:r>
            <a:r>
              <a:rPr lang="tr-TR" sz="2400" dirty="0" smtClean="0">
                <a:latin typeface="Times New Roman" panose="02020603050405020304" pitchFamily="18" charset="0"/>
                <a:cs typeface="Times New Roman" panose="02020603050405020304" pitchFamily="18" charset="0"/>
              </a:rPr>
              <a:t> MI öyküsü yok</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Sağ </a:t>
            </a:r>
            <a:r>
              <a:rPr lang="tr-TR" sz="2400" dirty="0" err="1" smtClean="0">
                <a:latin typeface="Times New Roman" panose="02020603050405020304" pitchFamily="18" charset="0"/>
                <a:cs typeface="Times New Roman" panose="02020603050405020304" pitchFamily="18" charset="0"/>
              </a:rPr>
              <a:t>ventrikül</a:t>
            </a:r>
            <a:r>
              <a:rPr lang="tr-TR" sz="2400" dirty="0" smtClean="0">
                <a:latin typeface="Times New Roman" panose="02020603050405020304" pitchFamily="18" charset="0"/>
                <a:cs typeface="Times New Roman" panose="02020603050405020304" pitchFamily="18" charset="0"/>
              </a:rPr>
              <a:t> fonksiyon</a:t>
            </a:r>
            <a:r>
              <a:rPr lang="en-US" sz="2400" dirty="0" smtClean="0">
                <a:latin typeface="Times New Roman" panose="02020603050405020304" pitchFamily="18" charset="0"/>
                <a:cs typeface="Times New Roman" panose="02020603050405020304" pitchFamily="18" charset="0"/>
              </a:rPr>
              <a:t>lar</a:t>
            </a:r>
            <a:r>
              <a:rPr lang="tr-TR" sz="2400" dirty="0" smtClean="0">
                <a:latin typeface="Times New Roman" panose="02020603050405020304" pitchFamily="18" charset="0"/>
                <a:cs typeface="Times New Roman" panose="02020603050405020304" pitchFamily="18" charset="0"/>
              </a:rPr>
              <a:t>ı normal </a:t>
            </a:r>
            <a:r>
              <a:rPr lang="en-US" sz="2400" dirty="0" err="1" smtClean="0">
                <a:latin typeface="Times New Roman" panose="02020603050405020304" pitchFamily="18" charset="0"/>
                <a:cs typeface="Times New Roman" panose="02020603050405020304" pitchFamily="18" charset="0"/>
              </a:rPr>
              <a:t>olan</a:t>
            </a:r>
            <a:endParaRPr lang="tr-TR" sz="24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Geniş </a:t>
            </a:r>
            <a:r>
              <a:rPr lang="en-US" sz="2400" dirty="0" smtClean="0">
                <a:latin typeface="Times New Roman" panose="02020603050405020304" pitchFamily="18" charset="0"/>
                <a:cs typeface="Times New Roman" panose="02020603050405020304" pitchFamily="18" charset="0"/>
              </a:rPr>
              <a:t>(&gt; 150 msn) </a:t>
            </a:r>
            <a:r>
              <a:rPr lang="tr-TR" sz="2400" dirty="0" smtClean="0">
                <a:latin typeface="Times New Roman" panose="02020603050405020304" pitchFamily="18" charset="0"/>
                <a:cs typeface="Times New Roman" panose="02020603050405020304" pitchFamily="18" charset="0"/>
              </a:rPr>
              <a:t>QRS ve </a:t>
            </a:r>
            <a:r>
              <a:rPr lang="en-US" sz="2400" dirty="0" smtClean="0">
                <a:latin typeface="Times New Roman" panose="02020603050405020304" pitchFamily="18" charset="0"/>
                <a:cs typeface="Times New Roman" panose="02020603050405020304" pitchFamily="18" charset="0"/>
              </a:rPr>
              <a:t>LBBB </a:t>
            </a:r>
            <a:r>
              <a:rPr lang="tr-TR" sz="2400" dirty="0" smtClean="0">
                <a:latin typeface="Times New Roman" panose="02020603050405020304" pitchFamily="18" charset="0"/>
                <a:cs typeface="Times New Roman" panose="02020603050405020304" pitchFamily="18" charset="0"/>
              </a:rPr>
              <a:t>mevcut</a:t>
            </a:r>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tr-TR" sz="2400" dirty="0" err="1" smtClean="0">
                <a:latin typeface="Times New Roman" panose="02020603050405020304" pitchFamily="18" charset="0"/>
                <a:cs typeface="Times New Roman" panose="02020603050405020304" pitchFamily="18" charset="0"/>
              </a:rPr>
              <a:t>Komorbidite</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yok</a:t>
            </a:r>
          </a:p>
          <a:p>
            <a:pPr marL="342900" indent="-342900">
              <a:lnSpc>
                <a:spcPct val="150000"/>
              </a:lnSpc>
              <a:buFont typeface="Wingdings" panose="05000000000000000000" pitchFamily="2" charset="2"/>
              <a:buChar char="ü"/>
            </a:pPr>
            <a:endParaRPr lang="tr-TR" sz="2400" dirty="0">
              <a:latin typeface="Times New Roman" panose="02020603050405020304" pitchFamily="18" charset="0"/>
              <a:cs typeface="Times New Roman" panose="02020603050405020304" pitchFamily="18" charset="0"/>
            </a:endParaRPr>
          </a:p>
        </p:txBody>
      </p:sp>
      <p:sp>
        <p:nvSpPr>
          <p:cNvPr id="6" name="Title 3"/>
          <p:cNvSpPr txBox="1">
            <a:spLocks/>
          </p:cNvSpPr>
          <p:nvPr/>
        </p:nvSpPr>
        <p:spPr>
          <a:xfrm>
            <a:off x="628650" y="115744"/>
            <a:ext cx="7886700" cy="1325563"/>
          </a:xfrm>
          <a:prstGeom prst="rect">
            <a:avLst/>
          </a:prstGeom>
          <a:noFill/>
          <a:ln w="0">
            <a:noFill/>
          </a:ln>
        </p:spPr>
        <p:txBody>
          <a:bodyPr vert="horz" lIns="0" tIns="0" rIns="0" bIns="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KRT’ye</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en</a:t>
            </a:r>
            <a:r>
              <a:rPr lang="en-US" sz="3200" b="1" dirty="0" smtClean="0">
                <a:solidFill>
                  <a:srgbClr val="FF0000"/>
                </a:solidFill>
                <a:latin typeface="Times New Roman" panose="02020603050405020304" pitchFamily="18" charset="0"/>
                <a:cs typeface="Times New Roman" panose="02020603050405020304" pitchFamily="18" charset="0"/>
              </a:rPr>
              <a:t> y</a:t>
            </a:r>
            <a:r>
              <a:rPr lang="tr-TR" sz="3200" b="1" dirty="0" smtClean="0">
                <a:solidFill>
                  <a:srgbClr val="FF0000"/>
                </a:solidFill>
                <a:latin typeface="Times New Roman" panose="02020603050405020304" pitchFamily="18" charset="0"/>
                <a:cs typeface="Times New Roman" panose="02020603050405020304" pitchFamily="18" charset="0"/>
              </a:rPr>
              <a:t>ü</a:t>
            </a:r>
            <a:r>
              <a:rPr lang="en-US" sz="3200" b="1" dirty="0" err="1" smtClean="0">
                <a:solidFill>
                  <a:srgbClr val="FF0000"/>
                </a:solidFill>
                <a:latin typeface="Times New Roman" panose="02020603050405020304" pitchFamily="18" charset="0"/>
                <a:cs typeface="Times New Roman" panose="02020603050405020304" pitchFamily="18" charset="0"/>
              </a:rPr>
              <a:t>ksek</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yanıt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2410510" y="4892724"/>
            <a:ext cx="4322618" cy="661207"/>
          </a:xfrm>
          <a:prstGeom prst="rect">
            <a:avLst/>
          </a:prstGeom>
        </p:spPr>
        <p:txBody>
          <a:bodyPr wrap="square">
            <a:spAutoFit/>
          </a:bodyPr>
          <a:lstStyle/>
          <a:p>
            <a:pPr algn="ctr">
              <a:lnSpc>
                <a:spcPct val="150000"/>
              </a:lnSpc>
            </a:pPr>
            <a:r>
              <a:rPr lang="tr-TR" sz="2800" b="1" dirty="0">
                <a:solidFill>
                  <a:srgbClr val="FF0000"/>
                </a:solidFill>
                <a:latin typeface="Times New Roman" panose="02020603050405020304" pitchFamily="18" charset="0"/>
                <a:cs typeface="Times New Roman" panose="02020603050405020304" pitchFamily="18" charset="0"/>
              </a:rPr>
              <a:t>b</a:t>
            </a:r>
            <a:r>
              <a:rPr lang="tr-TR" sz="2800" b="1" dirty="0" smtClean="0">
                <a:solidFill>
                  <a:srgbClr val="FF0000"/>
                </a:solidFill>
                <a:latin typeface="Times New Roman" panose="02020603050405020304" pitchFamily="18" charset="0"/>
                <a:cs typeface="Times New Roman" panose="02020603050405020304" pitchFamily="18" charset="0"/>
              </a:rPr>
              <a:t>ir hastada</a:t>
            </a:r>
            <a:endParaRPr lang="tr-TR"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152400" y="1149927"/>
            <a:ext cx="8534040" cy="4779818"/>
          </a:xfrm>
        </p:spPr>
        <p:txBody>
          <a:bodyPr/>
          <a:lstStyle/>
          <a:p>
            <a:pPr algn="just">
              <a:lnSpc>
                <a:spcPct val="200000"/>
              </a:lnSpc>
            </a:pPr>
            <a:endParaRPr lang="tr-TR" sz="2400" dirty="0" smtClean="0">
              <a:latin typeface="Times New Roman" panose="02020603050405020304" pitchFamily="18" charset="0"/>
              <a:cs typeface="Times New Roman" panose="02020603050405020304" pitchFamily="18" charset="0"/>
            </a:endParaRPr>
          </a:p>
          <a:p>
            <a:pPr algn="just">
              <a:lnSpc>
                <a:spcPct val="200000"/>
              </a:lnSpc>
            </a:pPr>
            <a:endParaRPr lang="tr-TR" sz="2400" dirty="0">
              <a:latin typeface="Times New Roman" panose="02020603050405020304" pitchFamily="18" charset="0"/>
              <a:cs typeface="Times New Roman" panose="02020603050405020304" pitchFamily="18" charset="0"/>
            </a:endParaRPr>
          </a:p>
        </p:txBody>
      </p:sp>
      <p:sp>
        <p:nvSpPr>
          <p:cNvPr id="4" name="Dikdörtgen 3"/>
          <p:cNvSpPr/>
          <p:nvPr/>
        </p:nvSpPr>
        <p:spPr>
          <a:xfrm>
            <a:off x="755072" y="5468080"/>
            <a:ext cx="7786255" cy="1023165"/>
          </a:xfrm>
          <a:prstGeom prst="rect">
            <a:avLst/>
          </a:prstGeom>
        </p:spPr>
        <p:txBody>
          <a:bodyPr wrap="square">
            <a:spAutoFit/>
          </a:bodyPr>
          <a:lstStyle/>
          <a:p>
            <a:pPr algn="just">
              <a:lnSpc>
                <a:spcPct val="150000"/>
              </a:lnSpc>
            </a:pPr>
            <a:r>
              <a:rPr lang="tr-TR" sz="1400" dirty="0" err="1">
                <a:solidFill>
                  <a:srgbClr val="FF0000"/>
                </a:solidFill>
                <a:latin typeface="Times New Roman" panose="02020603050405020304" pitchFamily="18" charset="0"/>
                <a:cs typeface="Times New Roman" panose="02020603050405020304" pitchFamily="18" charset="0"/>
              </a:rPr>
              <a:t>Zusterzeel</a:t>
            </a:r>
            <a:r>
              <a:rPr lang="tr-TR" sz="1400" dirty="0">
                <a:solidFill>
                  <a:srgbClr val="FF0000"/>
                </a:solidFill>
                <a:latin typeface="Times New Roman" panose="02020603050405020304" pitchFamily="18" charset="0"/>
                <a:cs typeface="Times New Roman" panose="02020603050405020304" pitchFamily="18" charset="0"/>
              </a:rPr>
              <a:t> R, </a:t>
            </a:r>
            <a:r>
              <a:rPr lang="en-US" sz="1400" dirty="0" smtClean="0">
                <a:solidFill>
                  <a:srgbClr val="FF0000"/>
                </a:solidFill>
                <a:latin typeface="Times New Roman" panose="02020603050405020304" pitchFamily="18" charset="0"/>
                <a:cs typeface="Times New Roman" panose="02020603050405020304" pitchFamily="18" charset="0"/>
              </a:rPr>
              <a:t>et al</a:t>
            </a:r>
            <a:r>
              <a:rPr lang="tr-TR" sz="1400" dirty="0" smtClean="0">
                <a:solidFill>
                  <a:srgbClr val="FF0000"/>
                </a:solidFill>
                <a:latin typeface="Times New Roman" panose="02020603050405020304" pitchFamily="18" charset="0"/>
                <a:cs typeface="Times New Roman" panose="02020603050405020304" pitchFamily="18" charset="0"/>
              </a:rPr>
              <a:t>. </a:t>
            </a:r>
            <a:r>
              <a:rPr lang="tr-TR" sz="1400" dirty="0" err="1">
                <a:solidFill>
                  <a:srgbClr val="FF0000"/>
                </a:solidFill>
                <a:latin typeface="Times New Roman" panose="02020603050405020304" pitchFamily="18" charset="0"/>
                <a:cs typeface="Times New Roman" panose="02020603050405020304" pitchFamily="18" charset="0"/>
              </a:rPr>
              <a:t>Sex-Specific</a:t>
            </a:r>
            <a:r>
              <a:rPr lang="tr-TR" sz="1400" dirty="0">
                <a:solidFill>
                  <a:srgbClr val="FF0000"/>
                </a:solidFill>
                <a:latin typeface="Times New Roman" panose="02020603050405020304" pitchFamily="18" charset="0"/>
                <a:cs typeface="Times New Roman" panose="02020603050405020304" pitchFamily="18" charset="0"/>
              </a:rPr>
              <a:t> </a:t>
            </a:r>
            <a:r>
              <a:rPr lang="tr-TR" sz="1400" dirty="0" err="1">
                <a:solidFill>
                  <a:srgbClr val="FF0000"/>
                </a:solidFill>
                <a:latin typeface="Times New Roman" panose="02020603050405020304" pitchFamily="18" charset="0"/>
                <a:cs typeface="Times New Roman" panose="02020603050405020304" pitchFamily="18" charset="0"/>
              </a:rPr>
              <a:t>Mortality</a:t>
            </a:r>
            <a:r>
              <a:rPr lang="tr-TR" sz="1400" dirty="0">
                <a:solidFill>
                  <a:srgbClr val="FF0000"/>
                </a:solidFill>
                <a:latin typeface="Times New Roman" panose="02020603050405020304" pitchFamily="18" charset="0"/>
                <a:cs typeface="Times New Roman" panose="02020603050405020304" pitchFamily="18" charset="0"/>
              </a:rPr>
              <a:t> Risk </a:t>
            </a:r>
            <a:r>
              <a:rPr lang="tr-TR" sz="1400" dirty="0" err="1">
                <a:solidFill>
                  <a:srgbClr val="FF0000"/>
                </a:solidFill>
                <a:latin typeface="Times New Roman" panose="02020603050405020304" pitchFamily="18" charset="0"/>
                <a:cs typeface="Times New Roman" panose="02020603050405020304" pitchFamily="18" charset="0"/>
              </a:rPr>
              <a:t>by</a:t>
            </a:r>
            <a:r>
              <a:rPr lang="tr-TR" sz="1400" dirty="0">
                <a:solidFill>
                  <a:srgbClr val="FF0000"/>
                </a:solidFill>
                <a:latin typeface="Times New Roman" panose="02020603050405020304" pitchFamily="18" charset="0"/>
                <a:cs typeface="Times New Roman" panose="02020603050405020304" pitchFamily="18" charset="0"/>
              </a:rPr>
              <a:t> QRS </a:t>
            </a:r>
            <a:r>
              <a:rPr lang="tr-TR" sz="1400" dirty="0" err="1">
                <a:solidFill>
                  <a:srgbClr val="FF0000"/>
                </a:solidFill>
                <a:latin typeface="Times New Roman" panose="02020603050405020304" pitchFamily="18" charset="0"/>
                <a:cs typeface="Times New Roman" panose="02020603050405020304" pitchFamily="18" charset="0"/>
              </a:rPr>
              <a:t>Morphology</a:t>
            </a:r>
            <a:r>
              <a:rPr lang="tr-TR" sz="1400" dirty="0">
                <a:solidFill>
                  <a:srgbClr val="FF0000"/>
                </a:solidFill>
                <a:latin typeface="Times New Roman" panose="02020603050405020304" pitchFamily="18" charset="0"/>
                <a:cs typeface="Times New Roman" panose="02020603050405020304" pitchFamily="18" charset="0"/>
              </a:rPr>
              <a:t> </a:t>
            </a:r>
            <a:r>
              <a:rPr lang="tr-TR" sz="1400" dirty="0" err="1">
                <a:solidFill>
                  <a:srgbClr val="FF0000"/>
                </a:solidFill>
                <a:latin typeface="Times New Roman" panose="02020603050405020304" pitchFamily="18" charset="0"/>
                <a:cs typeface="Times New Roman" panose="02020603050405020304" pitchFamily="18" charset="0"/>
              </a:rPr>
              <a:t>and</a:t>
            </a:r>
            <a:r>
              <a:rPr lang="tr-TR" sz="1400" dirty="0">
                <a:solidFill>
                  <a:srgbClr val="FF0000"/>
                </a:solidFill>
                <a:latin typeface="Times New Roman" panose="02020603050405020304" pitchFamily="18" charset="0"/>
                <a:cs typeface="Times New Roman" panose="02020603050405020304" pitchFamily="18" charset="0"/>
              </a:rPr>
              <a:t> </a:t>
            </a:r>
            <a:r>
              <a:rPr lang="tr-TR" sz="1400" dirty="0" err="1">
                <a:solidFill>
                  <a:srgbClr val="FF0000"/>
                </a:solidFill>
                <a:latin typeface="Times New Roman" panose="02020603050405020304" pitchFamily="18" charset="0"/>
                <a:cs typeface="Times New Roman" panose="02020603050405020304" pitchFamily="18" charset="0"/>
              </a:rPr>
              <a:t>Duration</a:t>
            </a:r>
            <a:r>
              <a:rPr lang="tr-TR" sz="1400" dirty="0">
                <a:solidFill>
                  <a:srgbClr val="FF0000"/>
                </a:solidFill>
                <a:latin typeface="Times New Roman" panose="02020603050405020304" pitchFamily="18" charset="0"/>
                <a:cs typeface="Times New Roman" panose="02020603050405020304" pitchFamily="18" charset="0"/>
              </a:rPr>
              <a:t> in </a:t>
            </a:r>
            <a:r>
              <a:rPr lang="tr-TR" sz="1400" dirty="0" err="1">
                <a:solidFill>
                  <a:srgbClr val="FF0000"/>
                </a:solidFill>
                <a:latin typeface="Times New Roman" panose="02020603050405020304" pitchFamily="18" charset="0"/>
                <a:cs typeface="Times New Roman" panose="02020603050405020304" pitchFamily="18" charset="0"/>
              </a:rPr>
              <a:t>Patients</a:t>
            </a:r>
            <a:r>
              <a:rPr lang="tr-TR" sz="1400" dirty="0">
                <a:solidFill>
                  <a:srgbClr val="FF0000"/>
                </a:solidFill>
                <a:latin typeface="Times New Roman" panose="02020603050405020304" pitchFamily="18" charset="0"/>
                <a:cs typeface="Times New Roman" panose="02020603050405020304" pitchFamily="18" charset="0"/>
              </a:rPr>
              <a:t> </a:t>
            </a:r>
            <a:r>
              <a:rPr lang="tr-TR" sz="1400" dirty="0" err="1">
                <a:solidFill>
                  <a:srgbClr val="FF0000"/>
                </a:solidFill>
                <a:latin typeface="Times New Roman" panose="02020603050405020304" pitchFamily="18" charset="0"/>
                <a:cs typeface="Times New Roman" panose="02020603050405020304" pitchFamily="18" charset="0"/>
              </a:rPr>
              <a:t>Receiving</a:t>
            </a:r>
            <a:r>
              <a:rPr lang="tr-TR" sz="1400" dirty="0">
                <a:solidFill>
                  <a:srgbClr val="FF0000"/>
                </a:solidFill>
                <a:latin typeface="Times New Roman" panose="02020603050405020304" pitchFamily="18" charset="0"/>
                <a:cs typeface="Times New Roman" panose="02020603050405020304" pitchFamily="18" charset="0"/>
              </a:rPr>
              <a:t> CRT: </a:t>
            </a:r>
            <a:r>
              <a:rPr lang="tr-TR" sz="1400" dirty="0" err="1">
                <a:solidFill>
                  <a:srgbClr val="FF0000"/>
                </a:solidFill>
                <a:latin typeface="Times New Roman" panose="02020603050405020304" pitchFamily="18" charset="0"/>
                <a:cs typeface="Times New Roman" panose="02020603050405020304" pitchFamily="18" charset="0"/>
              </a:rPr>
              <a:t>Results</a:t>
            </a:r>
            <a:r>
              <a:rPr lang="tr-TR" sz="1400" dirty="0">
                <a:solidFill>
                  <a:srgbClr val="FF0000"/>
                </a:solidFill>
                <a:latin typeface="Times New Roman" panose="02020603050405020304" pitchFamily="18" charset="0"/>
                <a:cs typeface="Times New Roman" panose="02020603050405020304" pitchFamily="18" charset="0"/>
              </a:rPr>
              <a:t> </a:t>
            </a:r>
            <a:r>
              <a:rPr lang="tr-TR" sz="1400" dirty="0" err="1">
                <a:solidFill>
                  <a:srgbClr val="FF0000"/>
                </a:solidFill>
                <a:latin typeface="Times New Roman" panose="02020603050405020304" pitchFamily="18" charset="0"/>
                <a:cs typeface="Times New Roman" panose="02020603050405020304" pitchFamily="18" charset="0"/>
              </a:rPr>
              <a:t>From</a:t>
            </a:r>
            <a:r>
              <a:rPr lang="tr-TR" sz="1400" dirty="0">
                <a:solidFill>
                  <a:srgbClr val="FF0000"/>
                </a:solidFill>
                <a:latin typeface="Times New Roman" panose="02020603050405020304" pitchFamily="18" charset="0"/>
                <a:cs typeface="Times New Roman" panose="02020603050405020304" pitchFamily="18" charset="0"/>
              </a:rPr>
              <a:t> </a:t>
            </a:r>
            <a:r>
              <a:rPr lang="tr-TR" sz="1400" dirty="0" err="1">
                <a:solidFill>
                  <a:srgbClr val="FF0000"/>
                </a:solidFill>
                <a:latin typeface="Times New Roman" panose="02020603050405020304" pitchFamily="18" charset="0"/>
                <a:cs typeface="Times New Roman" panose="02020603050405020304" pitchFamily="18" charset="0"/>
              </a:rPr>
              <a:t>the</a:t>
            </a:r>
            <a:r>
              <a:rPr lang="tr-TR" sz="1400" dirty="0">
                <a:solidFill>
                  <a:srgbClr val="FF0000"/>
                </a:solidFill>
                <a:latin typeface="Times New Roman" panose="02020603050405020304" pitchFamily="18" charset="0"/>
                <a:cs typeface="Times New Roman" panose="02020603050405020304" pitchFamily="18" charset="0"/>
              </a:rPr>
              <a:t> NCDR. J </a:t>
            </a:r>
            <a:r>
              <a:rPr lang="tr-TR" sz="1400" dirty="0" err="1">
                <a:solidFill>
                  <a:srgbClr val="FF0000"/>
                </a:solidFill>
                <a:latin typeface="Times New Roman" panose="02020603050405020304" pitchFamily="18" charset="0"/>
                <a:cs typeface="Times New Roman" panose="02020603050405020304" pitchFamily="18" charset="0"/>
              </a:rPr>
              <a:t>Am</a:t>
            </a:r>
            <a:r>
              <a:rPr lang="tr-TR" sz="1400" dirty="0">
                <a:solidFill>
                  <a:srgbClr val="FF0000"/>
                </a:solidFill>
                <a:latin typeface="Times New Roman" panose="02020603050405020304" pitchFamily="18" charset="0"/>
                <a:cs typeface="Times New Roman" panose="02020603050405020304" pitchFamily="18" charset="0"/>
              </a:rPr>
              <a:t> </a:t>
            </a:r>
            <a:r>
              <a:rPr lang="tr-TR" sz="1400" dirty="0" err="1">
                <a:solidFill>
                  <a:srgbClr val="FF0000"/>
                </a:solidFill>
                <a:latin typeface="Times New Roman" panose="02020603050405020304" pitchFamily="18" charset="0"/>
                <a:cs typeface="Times New Roman" panose="02020603050405020304" pitchFamily="18" charset="0"/>
              </a:rPr>
              <a:t>Coll</a:t>
            </a:r>
            <a:r>
              <a:rPr lang="tr-TR" sz="1400" dirty="0">
                <a:solidFill>
                  <a:srgbClr val="FF0000"/>
                </a:solidFill>
                <a:latin typeface="Times New Roman" panose="02020603050405020304" pitchFamily="18" charset="0"/>
                <a:cs typeface="Times New Roman" panose="02020603050405020304" pitchFamily="18" charset="0"/>
              </a:rPr>
              <a:t> </a:t>
            </a:r>
            <a:r>
              <a:rPr lang="tr-TR" sz="1400" dirty="0" err="1">
                <a:solidFill>
                  <a:srgbClr val="FF0000"/>
                </a:solidFill>
                <a:latin typeface="Times New Roman" panose="02020603050405020304" pitchFamily="18" charset="0"/>
                <a:cs typeface="Times New Roman" panose="02020603050405020304" pitchFamily="18" charset="0"/>
              </a:rPr>
              <a:t>Cardiol</a:t>
            </a:r>
            <a:r>
              <a:rPr lang="tr-TR" sz="1400" dirty="0">
                <a:solidFill>
                  <a:srgbClr val="FF0000"/>
                </a:solidFill>
                <a:latin typeface="Times New Roman" panose="02020603050405020304" pitchFamily="18" charset="0"/>
                <a:cs typeface="Times New Roman" panose="02020603050405020304" pitchFamily="18" charset="0"/>
              </a:rPr>
              <a:t>. 2014 </a:t>
            </a:r>
            <a:r>
              <a:rPr lang="tr-TR" sz="1400" dirty="0" err="1">
                <a:solidFill>
                  <a:srgbClr val="FF0000"/>
                </a:solidFill>
                <a:latin typeface="Times New Roman" panose="02020603050405020304" pitchFamily="18" charset="0"/>
                <a:cs typeface="Times New Roman" panose="02020603050405020304" pitchFamily="18" charset="0"/>
              </a:rPr>
              <a:t>Sep</a:t>
            </a:r>
            <a:r>
              <a:rPr lang="tr-TR" sz="1400" dirty="0">
                <a:solidFill>
                  <a:srgbClr val="FF0000"/>
                </a:solidFill>
                <a:latin typeface="Times New Roman" panose="02020603050405020304" pitchFamily="18" charset="0"/>
                <a:cs typeface="Times New Roman" panose="02020603050405020304" pitchFamily="18" charset="0"/>
              </a:rPr>
              <a:t> 2;64(9):887-94. </a:t>
            </a:r>
            <a:r>
              <a:rPr lang="tr-TR" sz="1400" dirty="0" err="1">
                <a:solidFill>
                  <a:srgbClr val="FF0000"/>
                </a:solidFill>
                <a:latin typeface="Times New Roman" panose="02020603050405020304" pitchFamily="18" charset="0"/>
                <a:cs typeface="Times New Roman" panose="02020603050405020304" pitchFamily="18" charset="0"/>
              </a:rPr>
              <a:t>doi</a:t>
            </a:r>
            <a:r>
              <a:rPr lang="tr-TR" sz="1400" dirty="0">
                <a:solidFill>
                  <a:srgbClr val="FF0000"/>
                </a:solidFill>
                <a:latin typeface="Times New Roman" panose="02020603050405020304" pitchFamily="18" charset="0"/>
                <a:cs typeface="Times New Roman" panose="02020603050405020304" pitchFamily="18" charset="0"/>
              </a:rPr>
              <a:t>: 10.1016/j.jacc.2014.06.1162.</a:t>
            </a:r>
            <a:endParaRPr lang="tr-TR" sz="1400" b="1" dirty="0">
              <a:solidFill>
                <a:srgbClr val="FF0000"/>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a:xfrm>
            <a:off x="678692" y="2360038"/>
            <a:ext cx="8465308" cy="1747835"/>
          </a:xfrm>
          <a:prstGeom prst="rect">
            <a:avLst/>
          </a:prstGeom>
        </p:spPr>
        <p:txBody>
          <a:bodyPr vert="horz" lIns="91440" tIns="45720" rIns="91440" bIns="45720" rtlCol="0" anchor="ctr">
            <a:noAutofit/>
          </a:bodyPr>
          <a:lstStyle>
            <a:defPPr>
              <a:defRPr lang="tr-T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200000"/>
              </a:lnSpc>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K</a:t>
            </a:r>
            <a:r>
              <a:rPr lang="tr-TR" sz="2400" dirty="0" smtClean="0">
                <a:solidFill>
                  <a:schemeClr val="tx1"/>
                </a:solidFill>
                <a:latin typeface="Times New Roman" panose="02020603050405020304" pitchFamily="18" charset="0"/>
                <a:cs typeface="Times New Roman" panose="02020603050405020304" pitchFamily="18" charset="0"/>
              </a:rPr>
              <a:t>adınların kalbi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ve</a:t>
            </a:r>
            <a:r>
              <a:rPr lang="en-US" sz="2400" dirty="0" smtClean="0">
                <a:solidFill>
                  <a:schemeClr val="tx1"/>
                </a:solidFill>
                <a:latin typeface="Times New Roman" panose="02020603050405020304" pitchFamily="18" charset="0"/>
                <a:cs typeface="Times New Roman" panose="02020603050405020304" pitchFamily="18" charset="0"/>
              </a:rPr>
              <a:t> BMI</a:t>
            </a:r>
            <a:r>
              <a:rPr lang="tr-TR" sz="2400" dirty="0" smtClean="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daha küçük ve normal QRS süresini daha </a:t>
            </a:r>
            <a:r>
              <a:rPr lang="tr-TR" sz="2400" dirty="0" smtClean="0">
                <a:solidFill>
                  <a:schemeClr val="tx1"/>
                </a:solidFill>
                <a:latin typeface="Times New Roman" panose="02020603050405020304" pitchFamily="18" charset="0"/>
                <a:cs typeface="Times New Roman" panose="02020603050405020304" pitchFamily="18" charset="0"/>
              </a:rPr>
              <a:t>kısa</a:t>
            </a:r>
            <a:r>
              <a:rPr lang="en-US" sz="2400" dirty="0" smtClean="0">
                <a:solidFill>
                  <a:schemeClr val="tx1"/>
                </a:solidFill>
                <a:latin typeface="Times New Roman" panose="02020603050405020304" pitchFamily="18" charset="0"/>
                <a:cs typeface="Times New Roman" panose="02020603050405020304" pitchFamily="18" charset="0"/>
              </a:rPr>
              <a:t>.</a:t>
            </a:r>
          </a:p>
          <a:p>
            <a:pPr marL="342900" indent="-342900">
              <a:lnSpc>
                <a:spcPct val="200000"/>
              </a:lnSpc>
              <a:buFont typeface="Wingdings" panose="05000000000000000000" pitchFamily="2" charset="2"/>
              <a:buChar char="ü"/>
            </a:pPr>
            <a:r>
              <a:rPr lang="tr-TR" sz="2400" dirty="0" err="1" smtClean="0">
                <a:solidFill>
                  <a:schemeClr val="tx1"/>
                </a:solidFill>
                <a:latin typeface="Times New Roman" panose="02020603050405020304" pitchFamily="18" charset="0"/>
                <a:cs typeface="Times New Roman" panose="02020603050405020304" pitchFamily="18" charset="0"/>
              </a:rPr>
              <a:t>İskemik</a:t>
            </a:r>
            <a:r>
              <a:rPr lang="tr-TR" sz="2400" dirty="0" smtClean="0">
                <a:solidFill>
                  <a:schemeClr val="tx1"/>
                </a:solidFill>
                <a:latin typeface="Times New Roman" panose="02020603050405020304" pitchFamily="18" charset="0"/>
                <a:cs typeface="Times New Roman" panose="02020603050405020304" pitchFamily="18" charset="0"/>
              </a:rPr>
              <a:t> KMP</a:t>
            </a:r>
            <a:r>
              <a:rPr lang="en-US" sz="2400" dirty="0" smtClean="0">
                <a:solidFill>
                  <a:schemeClr val="tx1"/>
                </a:solidFill>
                <a:latin typeface="Times New Roman" panose="02020603050405020304" pitchFamily="18" charset="0"/>
                <a:cs typeface="Times New Roman" panose="02020603050405020304" pitchFamily="18" charset="0"/>
              </a:rPr>
              <a:t> </a:t>
            </a:r>
            <a:r>
              <a:rPr lang="tr-TR" sz="2400" dirty="0" smtClean="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kadınlarda daha </a:t>
            </a:r>
            <a:r>
              <a:rPr lang="tr-TR" sz="2400" dirty="0" smtClean="0">
                <a:solidFill>
                  <a:schemeClr val="tx1"/>
                </a:solidFill>
                <a:latin typeface="Times New Roman" panose="02020603050405020304" pitchFamily="18" charset="0"/>
                <a:cs typeface="Times New Roman" panose="02020603050405020304" pitchFamily="18" charset="0"/>
              </a:rPr>
              <a:t>az</a:t>
            </a:r>
            <a:r>
              <a:rPr lang="en-US" sz="2400" dirty="0" smtClean="0">
                <a:solidFill>
                  <a:schemeClr val="tx1"/>
                </a:solidFill>
                <a:latin typeface="Times New Roman" panose="02020603050405020304" pitchFamily="18" charset="0"/>
                <a:cs typeface="Times New Roman" panose="02020603050405020304" pitchFamily="18" charset="0"/>
              </a:rPr>
              <a:t>.</a:t>
            </a:r>
            <a:r>
              <a:rPr lang="tr-TR" sz="2400" dirty="0" smtClean="0">
                <a:solidFill>
                  <a:schemeClr val="tx1"/>
                </a:solidFill>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
        <p:nvSpPr>
          <p:cNvPr id="6" name="Title 3"/>
          <p:cNvSpPr txBox="1">
            <a:spLocks/>
          </p:cNvSpPr>
          <p:nvPr/>
        </p:nvSpPr>
        <p:spPr>
          <a:xfrm>
            <a:off x="152400" y="115744"/>
            <a:ext cx="8991600" cy="1325563"/>
          </a:xfrm>
          <a:prstGeom prst="rect">
            <a:avLst/>
          </a:prstGeom>
          <a:noFill/>
          <a:ln w="0">
            <a:noFill/>
          </a:ln>
        </p:spPr>
        <p:txBody>
          <a:bodyPr vert="horz" lIns="0" tIns="0" rIns="0" bIns="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2800" b="1" dirty="0" smtClean="0">
                <a:solidFill>
                  <a:srgbClr val="FF0000"/>
                </a:solidFill>
                <a:latin typeface="Times New Roman" panose="02020603050405020304" pitchFamily="18" charset="0"/>
                <a:cs typeface="Times New Roman" panose="02020603050405020304" pitchFamily="18" charset="0"/>
              </a:rPr>
              <a:t>Kadınlarda </a:t>
            </a:r>
            <a:r>
              <a:rPr lang="en-US" sz="2800" b="1" dirty="0" smtClean="0">
                <a:solidFill>
                  <a:srgbClr val="FF0000"/>
                </a:solidFill>
                <a:latin typeface="Times New Roman" panose="02020603050405020304" pitchFamily="18" charset="0"/>
                <a:cs typeface="Times New Roman" panose="02020603050405020304" pitchFamily="18" charset="0"/>
              </a:rPr>
              <a:t>KRT’</a:t>
            </a:r>
            <a:r>
              <a:rPr lang="tr-TR" sz="2800" b="1" dirty="0" smtClean="0">
                <a:solidFill>
                  <a:srgbClr val="FF0000"/>
                </a:solidFill>
                <a:latin typeface="Times New Roman" panose="02020603050405020304" pitchFamily="18" charset="0"/>
                <a:cs typeface="Times New Roman" panose="02020603050405020304" pitchFamily="18" charset="0"/>
              </a:rPr>
              <a:t>ye </a:t>
            </a:r>
            <a:r>
              <a:rPr lang="en-US" sz="2800" b="1" dirty="0" err="1" smtClean="0">
                <a:solidFill>
                  <a:srgbClr val="FF0000"/>
                </a:solidFill>
                <a:latin typeface="Times New Roman" panose="02020603050405020304" pitchFamily="18" charset="0"/>
                <a:cs typeface="Times New Roman" panose="02020603050405020304" pitchFamily="18" charset="0"/>
              </a:rPr>
              <a:t>yanıt</a:t>
            </a:r>
            <a:r>
              <a:rPr lang="en-US" sz="2800" b="1" dirty="0" smtClean="0">
                <a:solidFill>
                  <a:srgbClr val="FF0000"/>
                </a:solidFill>
                <a:latin typeface="Times New Roman" panose="02020603050405020304" pitchFamily="18" charset="0"/>
                <a:cs typeface="Times New Roman" panose="02020603050405020304" pitchFamily="18" charset="0"/>
              </a:rPr>
              <a:t> </a:t>
            </a:r>
            <a:r>
              <a:rPr lang="tr-TR" sz="2800" b="1" dirty="0" smtClean="0">
                <a:solidFill>
                  <a:srgbClr val="FF0000"/>
                </a:solidFill>
                <a:latin typeface="Times New Roman" panose="02020603050405020304" pitchFamily="18" charset="0"/>
                <a:cs typeface="Times New Roman" panose="02020603050405020304" pitchFamily="18" charset="0"/>
              </a:rPr>
              <a:t>neden </a:t>
            </a:r>
            <a:r>
              <a:rPr lang="en-US" sz="2800" b="1" dirty="0" smtClean="0">
                <a:solidFill>
                  <a:srgbClr val="FF0000"/>
                </a:solidFill>
                <a:latin typeface="Times New Roman" panose="02020603050405020304" pitchFamily="18" charset="0"/>
                <a:cs typeface="Times New Roman" panose="02020603050405020304" pitchFamily="18" charset="0"/>
              </a:rPr>
              <a:t>y</a:t>
            </a:r>
            <a:r>
              <a:rPr lang="tr-TR" sz="2800" b="1" dirty="0" smtClean="0">
                <a:solidFill>
                  <a:srgbClr val="FF0000"/>
                </a:solidFill>
                <a:latin typeface="Times New Roman" panose="02020603050405020304" pitchFamily="18" charset="0"/>
                <a:cs typeface="Times New Roman" panose="02020603050405020304" pitchFamily="18" charset="0"/>
              </a:rPr>
              <a:t>ü</a:t>
            </a:r>
            <a:r>
              <a:rPr lang="en-US" sz="2800" b="1" dirty="0" err="1" smtClean="0">
                <a:solidFill>
                  <a:srgbClr val="FF0000"/>
                </a:solidFill>
                <a:latin typeface="Times New Roman" panose="02020603050405020304" pitchFamily="18" charset="0"/>
                <a:cs typeface="Times New Roman" panose="02020603050405020304" pitchFamily="18" charset="0"/>
              </a:rPr>
              <a:t>ksek</a:t>
            </a:r>
            <a:r>
              <a:rPr lang="tr-TR"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4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0"/>
            <a:ext cx="91440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Прямая соединительная линия 2"/>
          <p:cNvCxnSpPr/>
          <p:nvPr/>
        </p:nvCxnSpPr>
        <p:spPr>
          <a:xfrm flipV="1">
            <a:off x="2303030" y="3117273"/>
            <a:ext cx="2171988" cy="47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74073" y="3934691"/>
            <a:ext cx="2105891" cy="374073"/>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6" name="Dikdörtgen 4"/>
          <p:cNvSpPr/>
          <p:nvPr/>
        </p:nvSpPr>
        <p:spPr>
          <a:xfrm>
            <a:off x="5715001" y="2715491"/>
            <a:ext cx="2930236" cy="369332"/>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K</a:t>
            </a:r>
            <a:r>
              <a:rPr lang="en-US" b="1" dirty="0" smtClean="0">
                <a:solidFill>
                  <a:srgbClr val="FF0000"/>
                </a:solidFill>
                <a:latin typeface="Times New Roman" panose="02020603050405020304" pitchFamily="18" charset="0"/>
                <a:cs typeface="Times New Roman" panose="02020603050405020304" pitchFamily="18" charset="0"/>
              </a:rPr>
              <a:t>RT </a:t>
            </a:r>
            <a:r>
              <a:rPr lang="en-US" b="1" dirty="0" err="1" smtClean="0">
                <a:solidFill>
                  <a:srgbClr val="FF0000"/>
                </a:solidFill>
                <a:latin typeface="Times New Roman" panose="02020603050405020304" pitchFamily="18" charset="0"/>
                <a:cs typeface="Times New Roman" panose="02020603050405020304" pitchFamily="18" charset="0"/>
              </a:rPr>
              <a:t>sonras</a:t>
            </a:r>
            <a:r>
              <a:rPr lang="tr-TR" b="1" dirty="0">
                <a:solidFill>
                  <a:srgbClr val="FF0000"/>
                </a:solidFill>
                <a:latin typeface="Times New Roman" panose="02020603050405020304" pitchFamily="18" charset="0"/>
                <a:cs typeface="Times New Roman" panose="02020603050405020304" pitchFamily="18" charset="0"/>
              </a:rPr>
              <a:t>ı</a:t>
            </a:r>
            <a:r>
              <a:rPr lang="en-US" b="1" dirty="0" smtClean="0">
                <a:solidFill>
                  <a:srgbClr val="FF0000"/>
                </a:solidFill>
                <a:latin typeface="Times New Roman" panose="02020603050405020304" pitchFamily="18" charset="0"/>
                <a:cs typeface="Times New Roman" panose="02020603050405020304" pitchFamily="18" charset="0"/>
              </a:rPr>
              <a:t> LVEF  ≥ % 50 </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55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666875"/>
            <a:ext cx="65722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Прямая соединительная линия 2"/>
          <p:cNvCxnSpPr/>
          <p:nvPr/>
        </p:nvCxnSpPr>
        <p:spPr>
          <a:xfrm>
            <a:off x="7013575" y="3357563"/>
            <a:ext cx="5762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7013575" y="3644900"/>
            <a:ext cx="5762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7013575" y="4221163"/>
            <a:ext cx="5762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7013575" y="3933825"/>
            <a:ext cx="5762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6953250" y="4724400"/>
            <a:ext cx="6365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7013575" y="4508500"/>
            <a:ext cx="5762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720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04813"/>
            <a:ext cx="4057650"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Прямая соединительная линия 2"/>
          <p:cNvCxnSpPr/>
          <p:nvPr/>
        </p:nvCxnSpPr>
        <p:spPr>
          <a:xfrm>
            <a:off x="3851275" y="908050"/>
            <a:ext cx="8778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751263" y="3573463"/>
            <a:ext cx="977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56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755505" y="1215303"/>
            <a:ext cx="7743825" cy="4371975"/>
          </a:xfrm>
          <a:prstGeom prst="rect">
            <a:avLst/>
          </a:prstGeom>
        </p:spPr>
      </p:pic>
      <p:sp>
        <p:nvSpPr>
          <p:cNvPr id="4" name="Dikdörtgen 3"/>
          <p:cNvSpPr/>
          <p:nvPr/>
        </p:nvSpPr>
        <p:spPr>
          <a:xfrm>
            <a:off x="1385455" y="5987672"/>
            <a:ext cx="6899563" cy="307777"/>
          </a:xfrm>
          <a:prstGeom prst="rect">
            <a:avLst/>
          </a:prstGeom>
        </p:spPr>
        <p:txBody>
          <a:bodyPr wrap="square">
            <a:spAutoFit/>
          </a:bodyPr>
          <a:lstStyle/>
          <a:p>
            <a:r>
              <a:rPr lang="tr-TR" sz="1400" b="1" dirty="0" err="1">
                <a:solidFill>
                  <a:srgbClr val="FF0000"/>
                </a:solidFill>
                <a:latin typeface="Times New Roman" panose="02020603050405020304" pitchFamily="18" charset="0"/>
                <a:cs typeface="Times New Roman" panose="02020603050405020304" pitchFamily="18" charset="0"/>
              </a:rPr>
              <a:t>Mullens</a:t>
            </a:r>
            <a:r>
              <a:rPr lang="tr-TR" sz="1400" b="1" dirty="0">
                <a:solidFill>
                  <a:srgbClr val="FF0000"/>
                </a:solidFill>
                <a:latin typeface="Times New Roman" panose="02020603050405020304" pitchFamily="18" charset="0"/>
                <a:cs typeface="Times New Roman" panose="02020603050405020304" pitchFamily="18" charset="0"/>
              </a:rPr>
              <a:t> et al. </a:t>
            </a:r>
            <a:r>
              <a:rPr lang="tr-TR" sz="1400" b="1" dirty="0" err="1" smtClean="0">
                <a:solidFill>
                  <a:srgbClr val="FF0000"/>
                </a:solidFill>
                <a:latin typeface="Times New Roman" panose="02020603050405020304" pitchFamily="18" charset="0"/>
                <a:cs typeface="Times New Roman" panose="02020603050405020304" pitchFamily="18" charset="0"/>
              </a:rPr>
              <a:t>Titrating</a:t>
            </a:r>
            <a:r>
              <a:rPr lang="tr-TR" sz="1400" b="1" dirty="0" smtClean="0">
                <a:solidFill>
                  <a:srgbClr val="FF0000"/>
                </a:solidFill>
                <a:latin typeface="Times New Roman" panose="02020603050405020304" pitchFamily="18" charset="0"/>
                <a:cs typeface="Times New Roman" panose="02020603050405020304" pitchFamily="18" charset="0"/>
              </a:rPr>
              <a:t> CRT</a:t>
            </a:r>
            <a:r>
              <a:rPr lang="en-US" sz="1400" b="1" dirty="0" smtClean="0">
                <a:solidFill>
                  <a:srgbClr val="FF0000"/>
                </a:solidFill>
                <a:latin typeface="Times New Roman" panose="02020603050405020304" pitchFamily="18" charset="0"/>
                <a:cs typeface="Times New Roman" panose="02020603050405020304" pitchFamily="18" charset="0"/>
              </a:rPr>
              <a:t> JACC Vol</a:t>
            </a:r>
            <a:r>
              <a:rPr lang="en-US" sz="1400" b="1" dirty="0">
                <a:solidFill>
                  <a:srgbClr val="FF0000"/>
                </a:solidFill>
                <a:latin typeface="Times New Roman" panose="02020603050405020304" pitchFamily="18" charset="0"/>
                <a:cs typeface="Times New Roman" panose="02020603050405020304" pitchFamily="18" charset="0"/>
              </a:rPr>
              <a:t>. 53, No. 9, </a:t>
            </a:r>
            <a:r>
              <a:rPr lang="en-US" sz="1400" b="1" dirty="0" smtClean="0">
                <a:solidFill>
                  <a:srgbClr val="FF0000"/>
                </a:solidFill>
                <a:latin typeface="Times New Roman" panose="02020603050405020304" pitchFamily="18" charset="0"/>
                <a:cs typeface="Times New Roman" panose="02020603050405020304" pitchFamily="18" charset="0"/>
              </a:rPr>
              <a:t>2009 doi:10.1016/j.jacc.2008.11.024</a:t>
            </a:r>
            <a:endParaRPr lang="tr-TR" sz="1400" b="1" dirty="0">
              <a:solidFill>
                <a:srgbClr val="FF0000"/>
              </a:solidFill>
              <a:latin typeface="Times New Roman" panose="02020603050405020304" pitchFamily="18" charset="0"/>
              <a:cs typeface="Times New Roman" panose="02020603050405020304" pitchFamily="18" charset="0"/>
            </a:endParaRPr>
          </a:p>
        </p:txBody>
      </p:sp>
      <p:sp>
        <p:nvSpPr>
          <p:cNvPr id="5" name="Title 3"/>
          <p:cNvSpPr>
            <a:spLocks noGrp="1"/>
          </p:cNvSpPr>
          <p:nvPr>
            <p:ph type="title"/>
          </p:nvPr>
        </p:nvSpPr>
        <p:spPr>
          <a:xfrm>
            <a:off x="628650" y="115744"/>
            <a:ext cx="7886700" cy="1325563"/>
          </a:xfrm>
        </p:spPr>
        <p:txBody>
          <a:bodyPr>
            <a:norm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Suboptimal </a:t>
            </a:r>
            <a:r>
              <a:rPr lang="en-US" sz="3200" b="1" dirty="0" err="1" smtClean="0">
                <a:solidFill>
                  <a:srgbClr val="FF0000"/>
                </a:solidFill>
                <a:latin typeface="Times New Roman" panose="02020603050405020304" pitchFamily="18" charset="0"/>
                <a:cs typeface="Times New Roman" panose="02020603050405020304" pitchFamily="18" charset="0"/>
              </a:rPr>
              <a:t>yanıtın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esas</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nedenleri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585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27388" y="533832"/>
            <a:ext cx="7372350" cy="5153025"/>
          </a:xfrm>
          <a:prstGeom prst="rect">
            <a:avLst/>
          </a:prstGeom>
        </p:spPr>
      </p:pic>
      <p:sp>
        <p:nvSpPr>
          <p:cNvPr id="5" name="Dikdörtgen 4"/>
          <p:cNvSpPr/>
          <p:nvPr/>
        </p:nvSpPr>
        <p:spPr>
          <a:xfrm>
            <a:off x="1260764" y="6015290"/>
            <a:ext cx="6857999" cy="369332"/>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Journal of the American College of Cardiology. 2017 69(17):2130–2133</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4"/>
          <p:cNvSpPr/>
          <p:nvPr/>
        </p:nvSpPr>
        <p:spPr>
          <a:xfrm>
            <a:off x="998825" y="1015074"/>
            <a:ext cx="7229475" cy="384235"/>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168821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additive="repl">
                                        <p:cTn id="7" dur="1000"/>
                                        <p:tgtEl>
                                          <p:spTgt spid="6"/>
                                        </p:tgtEl>
                                      </p:cBhvr>
                                    </p:animEffect>
                                    <p:anim calcmode="lin" valueType="num">
                                      <p:cBhvr additive="repl">
                                        <p:cTn id="8" dur="1000" fill="hold"/>
                                        <p:tgtEl>
                                          <p:spTgt spid="6"/>
                                        </p:tgtEl>
                                        <p:attrNameLst>
                                          <p:attrName>ppt_x</p:attrName>
                                        </p:attrNameLst>
                                      </p:cBhvr>
                                      <p:tavLst>
                                        <p:tav tm="0">
                                          <p:val>
                                            <p:strVal val="#ppt_x"/>
                                          </p:val>
                                        </p:tav>
                                        <p:tav tm="100000">
                                          <p:val>
                                            <p:strVal val="#ppt_x"/>
                                          </p:val>
                                        </p:tav>
                                      </p:tavLst>
                                    </p:anim>
                                    <p:anim calcmode="lin" valueType="num">
                                      <p:cBhvr additive="repl">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3891"/>
            <a:ext cx="7886700" cy="4833072"/>
          </a:xfrm>
        </p:spPr>
        <p:txBody>
          <a:bodyPr>
            <a:normAutofit/>
          </a:bodyPr>
          <a:lstStyle/>
          <a:p>
            <a:pPr marL="0" indent="0" algn="ctr">
              <a:lnSpc>
                <a:spcPct val="120000"/>
              </a:lnSpc>
              <a:buNone/>
            </a:pPr>
            <a:r>
              <a:rPr lang="en-US" sz="2800" dirty="0" err="1" smtClean="0">
                <a:latin typeface="Times New Roman" panose="02020603050405020304" pitchFamily="18" charset="0"/>
                <a:cs typeface="Times New Roman" panose="02020603050405020304" pitchFamily="18" charset="0"/>
              </a:rPr>
              <a:t>Amaç</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&gt; %98 BV </a:t>
            </a:r>
            <a:r>
              <a:rPr lang="en-US" sz="2800" dirty="0">
                <a:latin typeface="Times New Roman" panose="02020603050405020304" pitchFamily="18" charset="0"/>
                <a:cs typeface="Times New Roman" panose="02020603050405020304" pitchFamily="18" charset="0"/>
              </a:rPr>
              <a:t>pacing </a:t>
            </a:r>
            <a:endParaRPr lang="en-US" sz="2800" dirty="0" smtClean="0">
              <a:latin typeface="Times New Roman" panose="02020603050405020304" pitchFamily="18" charset="0"/>
              <a:cs typeface="Times New Roman" panose="02020603050405020304" pitchFamily="18" charset="0"/>
            </a:endParaRPr>
          </a:p>
          <a:p>
            <a:pPr marL="0" indent="0" algn="just">
              <a:lnSpc>
                <a:spcPct val="120000"/>
              </a:lnSpc>
              <a:buNone/>
            </a:pPr>
            <a:endParaRPr 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AVD </a:t>
            </a:r>
            <a:r>
              <a:rPr lang="en-US" sz="2400" dirty="0" err="1" smtClean="0">
                <a:latin typeface="Times New Roman" panose="02020603050405020304" pitchFamily="18" charset="0"/>
                <a:cs typeface="Times New Roman" panose="02020603050405020304" pitchFamily="18" charset="0"/>
              </a:rPr>
              <a:t>intrinsik</a:t>
            </a:r>
            <a:r>
              <a:rPr lang="en-US" sz="2400" dirty="0" smtClean="0">
                <a:latin typeface="Times New Roman" panose="02020603050405020304" pitchFamily="18" charset="0"/>
                <a:cs typeface="Times New Roman" panose="02020603050405020304" pitchFamily="18" charset="0"/>
              </a:rPr>
              <a:t> AV </a:t>
            </a:r>
            <a:r>
              <a:rPr lang="en-US" sz="2400" dirty="0" err="1" smtClean="0">
                <a:latin typeface="Times New Roman" panose="02020603050405020304" pitchFamily="18" charset="0"/>
                <a:cs typeface="Times New Roman" panose="02020603050405020304" pitchFamily="18" charset="0"/>
              </a:rPr>
              <a:t>iletiye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izin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vermeyecek</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kadar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kısa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olmalı</a:t>
            </a:r>
            <a:endParaRPr lang="en-US" sz="24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Yaş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aktiviteye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uygun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hız</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aralığı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belirlenmeli</a:t>
            </a:r>
            <a:endParaRPr lang="en-US"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400" dirty="0" smtClean="0">
              <a:latin typeface="Times New Roman" panose="02020603050405020304" pitchFamily="18" charset="0"/>
              <a:cs typeface="Times New Roman" panose="02020603050405020304" pitchFamily="18" charset="0"/>
            </a:endParaRPr>
          </a:p>
          <a:p>
            <a:pPr marL="0" indent="0">
              <a:lnSpc>
                <a:spcPct val="120000"/>
              </a:lnSpc>
              <a:buNone/>
            </a:pPr>
            <a:endParaRPr lang="en-US" sz="2800" dirty="0"/>
          </a:p>
          <a:p>
            <a:pPr>
              <a:lnSpc>
                <a:spcPct val="120000"/>
              </a:lnSpc>
            </a:pPr>
            <a:endParaRPr lang="en-US" sz="2800"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latin typeface="Times New Roman" panose="02020603050405020304" pitchFamily="18" charset="0"/>
                <a:cs typeface="Times New Roman" panose="02020603050405020304" pitchFamily="18" charset="0"/>
              </a:rPr>
              <a:t>Optimal </a:t>
            </a:r>
            <a:r>
              <a:rPr lang="en-US" sz="3200" b="1" dirty="0" err="1" smtClean="0">
                <a:solidFill>
                  <a:srgbClr val="FF0000"/>
                </a:solidFill>
                <a:latin typeface="Times New Roman" panose="02020603050405020304" pitchFamily="18" charset="0"/>
                <a:cs typeface="Times New Roman" panose="02020603050405020304" pitchFamily="18" charset="0"/>
              </a:rPr>
              <a:t>programlama</a:t>
            </a:r>
            <a:r>
              <a:rPr lang="en-US" sz="3200" b="1" dirty="0" smtClean="0">
                <a:solidFill>
                  <a:srgbClr val="FF0000"/>
                </a:solidFill>
                <a:latin typeface="Times New Roman" panose="02020603050405020304" pitchFamily="18" charset="0"/>
                <a:cs typeface="Times New Roman" panose="02020603050405020304" pitchFamily="18" charset="0"/>
              </a:rPr>
              <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30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94928"/>
          </a:xfrm>
        </p:spPr>
        <p:txBody>
          <a:bodyPr/>
          <a:lstStyle/>
          <a:p>
            <a:pPr algn="ctr"/>
            <a:r>
              <a:rPr lang="en-US" b="1" dirty="0" err="1" smtClean="0">
                <a:solidFill>
                  <a:srgbClr val="FF0000"/>
                </a:solidFill>
              </a:rPr>
              <a:t>Programlama</a:t>
            </a:r>
            <a:endParaRPr lang="en-US" b="1" dirty="0">
              <a:solidFill>
                <a:srgbClr val="FF0000"/>
              </a:solidFill>
            </a:endParaRPr>
          </a:p>
        </p:txBody>
      </p:sp>
      <p:pic>
        <p:nvPicPr>
          <p:cNvPr id="3" name="Picture 2"/>
          <p:cNvPicPr>
            <a:picLocks noChangeAspect="1"/>
          </p:cNvPicPr>
          <p:nvPr/>
        </p:nvPicPr>
        <p:blipFill>
          <a:blip r:embed="rId2">
            <a:grayscl/>
          </a:blip>
          <a:stretch>
            <a:fillRect/>
          </a:stretch>
        </p:blipFill>
        <p:spPr>
          <a:xfrm>
            <a:off x="1557440" y="1381910"/>
            <a:ext cx="6029119" cy="4653136"/>
          </a:xfrm>
          <a:prstGeom prst="rect">
            <a:avLst/>
          </a:prstGeom>
        </p:spPr>
      </p:pic>
    </p:spTree>
    <p:extLst>
      <p:ext uri="{BB962C8B-B14F-4D97-AF65-F5344CB8AC3E}">
        <p14:creationId xmlns:p14="http://schemas.microsoft.com/office/powerpoint/2010/main" val="2398312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27388" y="533832"/>
            <a:ext cx="7372350" cy="5153025"/>
          </a:xfrm>
          <a:prstGeom prst="rect">
            <a:avLst/>
          </a:prstGeom>
        </p:spPr>
      </p:pic>
      <p:sp>
        <p:nvSpPr>
          <p:cNvPr id="5" name="Dikdörtgen 4"/>
          <p:cNvSpPr/>
          <p:nvPr/>
        </p:nvSpPr>
        <p:spPr>
          <a:xfrm>
            <a:off x="1260764" y="6015290"/>
            <a:ext cx="6857999" cy="369332"/>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Journal of the American College of Cardiology. 2017 69(17):2130–2133</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4"/>
          <p:cNvSpPr/>
          <p:nvPr/>
        </p:nvSpPr>
        <p:spPr>
          <a:xfrm>
            <a:off x="998825" y="1416856"/>
            <a:ext cx="7229475" cy="439653"/>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105930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872836" y="193964"/>
            <a:ext cx="7668198" cy="5961784"/>
          </a:xfrm>
          <a:prstGeom prst="rect">
            <a:avLst/>
          </a:prstGeom>
        </p:spPr>
      </p:pic>
      <p:sp>
        <p:nvSpPr>
          <p:cNvPr id="5" name="Dikdörtgen 4"/>
          <p:cNvSpPr/>
          <p:nvPr/>
        </p:nvSpPr>
        <p:spPr>
          <a:xfrm>
            <a:off x="872836" y="6155748"/>
            <a:ext cx="7786255" cy="369332"/>
          </a:xfrm>
          <a:prstGeom prst="rect">
            <a:avLst/>
          </a:prstGeom>
        </p:spPr>
        <p:txBody>
          <a:bodyPr wrap="square">
            <a:spAutoFit/>
          </a:bodyPr>
          <a:lstStyle/>
          <a:p>
            <a:r>
              <a:rPr lang="tr-TR" b="1" dirty="0" err="1" smtClean="0">
                <a:solidFill>
                  <a:srgbClr val="FF0000"/>
                </a:solidFill>
                <a:latin typeface="Times New Roman" panose="02020603050405020304" pitchFamily="18" charset="0"/>
                <a:cs typeface="Times New Roman" panose="02020603050405020304" pitchFamily="18" charset="0"/>
              </a:rPr>
              <a:t>European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Heart</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Journal</a:t>
            </a:r>
            <a:r>
              <a:rPr lang="tr-TR" b="1" dirty="0" smtClean="0">
                <a:solidFill>
                  <a:srgbClr val="FF0000"/>
                </a:solidFill>
                <a:latin typeface="Times New Roman" panose="02020603050405020304" pitchFamily="18" charset="0"/>
                <a:cs typeface="Times New Roman" panose="02020603050405020304" pitchFamily="18" charset="0"/>
              </a:rPr>
              <a:t> (2021) 42, 3599</a:t>
            </a:r>
            <a:r>
              <a:rPr lang="en-US"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3726</a:t>
            </a:r>
            <a:r>
              <a:rPr lang="en-US"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doi:10.1093/</a:t>
            </a:r>
            <a:r>
              <a:rPr lang="tr-TR" b="1" dirty="0" err="1" smtClean="0">
                <a:solidFill>
                  <a:srgbClr val="FF0000"/>
                </a:solidFill>
                <a:latin typeface="Times New Roman" panose="02020603050405020304" pitchFamily="18" charset="0"/>
                <a:cs typeface="Times New Roman" panose="02020603050405020304" pitchFamily="18" charset="0"/>
              </a:rPr>
              <a:t>eurheartj</a:t>
            </a:r>
            <a:r>
              <a:rPr lang="tr-TR" b="1" dirty="0" smtClean="0">
                <a:solidFill>
                  <a:srgbClr val="FF0000"/>
                </a:solidFill>
                <a:latin typeface="Times New Roman" panose="02020603050405020304" pitchFamily="18" charset="0"/>
                <a:cs typeface="Times New Roman" panose="02020603050405020304" pitchFamily="18" charset="0"/>
              </a:rPr>
              <a:t>/ehab368</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812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3891"/>
            <a:ext cx="7886700" cy="4833072"/>
          </a:xfrm>
        </p:spPr>
        <p:txBody>
          <a:bodyPr>
            <a:normAutofit/>
          </a:bodyPr>
          <a:lstStyle/>
          <a:p>
            <a:pPr marL="0" indent="0">
              <a:lnSpc>
                <a:spcPct val="150000"/>
              </a:lnSpc>
              <a:buNone/>
            </a:pPr>
            <a:endParaRPr lang="en-US" sz="24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Pacing(</a:t>
            </a:r>
            <a:r>
              <a:rPr lang="en-US" sz="2400" dirty="0" err="1" smtClean="0">
                <a:latin typeface="Times New Roman" panose="02020603050405020304" pitchFamily="18" charset="0"/>
                <a:cs typeface="Times New Roman" panose="02020603050405020304" pitchFamily="18" charset="0"/>
              </a:rPr>
              <a:t>uyar</a:t>
            </a:r>
            <a:r>
              <a:rPr lang="tr-TR" sz="2400" dirty="0" smtClean="0">
                <a:latin typeface="Times New Roman" panose="02020603050405020304" pitchFamily="18" charset="0"/>
                <a:cs typeface="Times New Roman" panose="02020603050405020304" pitchFamily="18" charset="0"/>
              </a:rPr>
              <a:t>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kaybına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yol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açabilecek</a:t>
            </a:r>
            <a:r>
              <a:rPr lang="en-US" sz="2400" dirty="0" smtClean="0">
                <a:latin typeface="Times New Roman" panose="02020603050405020304" pitchFamily="18" charset="0"/>
                <a:cs typeface="Times New Roman" panose="02020603050405020304" pitchFamily="18" charset="0"/>
              </a:rPr>
              <a:t> AT/AF, VT/VF </a:t>
            </a:r>
            <a:r>
              <a:rPr lang="en-US" sz="2400" dirty="0" err="1" smtClean="0">
                <a:latin typeface="Times New Roman" panose="02020603050405020304" pitchFamily="18" charset="0"/>
                <a:cs typeface="Times New Roman" panose="02020603050405020304" pitchFamily="18" charset="0"/>
              </a:rPr>
              <a:t>veya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füzyon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vurular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gözden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geçirilmeli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uygun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tedavi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seçenekleri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değerlendirilmelidir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nSpc>
                <a:spcPct val="120000"/>
              </a:lnSpc>
              <a:buNone/>
            </a:pPr>
            <a:endParaRPr lang="en-US" sz="2800" dirty="0"/>
          </a:p>
          <a:p>
            <a:pPr marL="0" indent="0">
              <a:lnSpc>
                <a:spcPct val="120000"/>
              </a:lnSpc>
              <a:buNone/>
            </a:pPr>
            <a:endParaRPr lang="en-US" sz="2800"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59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27388" y="533832"/>
            <a:ext cx="7372350" cy="5153025"/>
          </a:xfrm>
          <a:prstGeom prst="rect">
            <a:avLst/>
          </a:prstGeom>
        </p:spPr>
      </p:pic>
      <p:sp>
        <p:nvSpPr>
          <p:cNvPr id="5" name="Dikdörtgen 4"/>
          <p:cNvSpPr/>
          <p:nvPr/>
        </p:nvSpPr>
        <p:spPr>
          <a:xfrm>
            <a:off x="1260764" y="6015290"/>
            <a:ext cx="6857999" cy="369332"/>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Journal of the American College of Cardiology. 2017 69(17):2130–2133</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4"/>
          <p:cNvSpPr/>
          <p:nvPr/>
        </p:nvSpPr>
        <p:spPr>
          <a:xfrm>
            <a:off x="927388" y="1887910"/>
            <a:ext cx="7229475" cy="384235"/>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2231982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57200" y="953356"/>
            <a:ext cx="8229240" cy="3977280"/>
          </a:xfrm>
        </p:spPr>
        <p:txBody>
          <a:bodyPr/>
          <a:lstStyle/>
          <a:p>
            <a:pPr algn="ctr">
              <a:lnSpc>
                <a:spcPct val="200000"/>
              </a:lnSpc>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DEF-KY + </a:t>
            </a:r>
            <a:r>
              <a:rPr lang="en-US" sz="4000" b="1" dirty="0" err="1" smtClean="0">
                <a:latin typeface="Times New Roman" panose="02020603050405020304" pitchFamily="18" charset="0"/>
                <a:cs typeface="Times New Roman" panose="02020603050405020304" pitchFamily="18" charset="0"/>
              </a:rPr>
              <a:t>Demir</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eksikli</a:t>
            </a:r>
            <a:r>
              <a:rPr lang="tr-TR" sz="4000" b="1" dirty="0">
                <a:latin typeface="Times New Roman" panose="02020603050405020304" pitchFamily="18" charset="0"/>
                <a:cs typeface="Times New Roman" panose="02020603050405020304" pitchFamily="18" charset="0"/>
              </a:rPr>
              <a:t>ğ</a:t>
            </a:r>
            <a:r>
              <a:rPr lang="en-US" sz="4000" b="1" dirty="0" err="1" smtClean="0">
                <a:latin typeface="Times New Roman" panose="02020603050405020304" pitchFamily="18" charset="0"/>
                <a:cs typeface="Times New Roman" panose="02020603050405020304" pitchFamily="18" charset="0"/>
              </a:rPr>
              <a:t>i</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4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266627" y="222277"/>
            <a:ext cx="4723108" cy="5772688"/>
          </a:xfrm>
          <a:prstGeom prst="rect">
            <a:avLst/>
          </a:prstGeom>
        </p:spPr>
      </p:pic>
      <p:sp>
        <p:nvSpPr>
          <p:cNvPr id="5" name="Dikdörtgen 4"/>
          <p:cNvSpPr/>
          <p:nvPr/>
        </p:nvSpPr>
        <p:spPr>
          <a:xfrm>
            <a:off x="678692" y="6308148"/>
            <a:ext cx="7786255" cy="369332"/>
          </a:xfrm>
          <a:prstGeom prst="rect">
            <a:avLst/>
          </a:prstGeom>
        </p:spPr>
        <p:txBody>
          <a:bodyPr wrap="square">
            <a:spAutoFit/>
          </a:bodyPr>
          <a:lstStyle/>
          <a:p>
            <a:r>
              <a:rPr lang="tr-TR" b="1" dirty="0" err="1" smtClean="0">
                <a:solidFill>
                  <a:srgbClr val="FF0000"/>
                </a:solidFill>
                <a:latin typeface="Times New Roman" panose="02020603050405020304" pitchFamily="18" charset="0"/>
                <a:cs typeface="Times New Roman" panose="02020603050405020304" pitchFamily="18" charset="0"/>
              </a:rPr>
              <a:t>European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Heart</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Journal</a:t>
            </a:r>
            <a:r>
              <a:rPr lang="tr-TR" b="1" dirty="0" smtClean="0">
                <a:solidFill>
                  <a:srgbClr val="FF0000"/>
                </a:solidFill>
                <a:latin typeface="Times New Roman" panose="02020603050405020304" pitchFamily="18" charset="0"/>
                <a:cs typeface="Times New Roman" panose="02020603050405020304" pitchFamily="18" charset="0"/>
              </a:rPr>
              <a:t> (2021) 42, 3599</a:t>
            </a:r>
            <a:r>
              <a:rPr lang="en-US"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3726</a:t>
            </a:r>
            <a:r>
              <a:rPr lang="en-US"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doi:10.1093/</a:t>
            </a:r>
            <a:r>
              <a:rPr lang="tr-TR" b="1" dirty="0" err="1" smtClean="0">
                <a:solidFill>
                  <a:srgbClr val="FF0000"/>
                </a:solidFill>
                <a:latin typeface="Times New Roman" panose="02020603050405020304" pitchFamily="18" charset="0"/>
                <a:cs typeface="Times New Roman" panose="02020603050405020304" pitchFamily="18" charset="0"/>
              </a:rPr>
              <a:t>eurheartj</a:t>
            </a:r>
            <a:r>
              <a:rPr lang="tr-TR" b="1" dirty="0" smtClean="0">
                <a:solidFill>
                  <a:srgbClr val="FF0000"/>
                </a:solidFill>
                <a:latin typeface="Times New Roman" panose="02020603050405020304" pitchFamily="18" charset="0"/>
                <a:cs typeface="Times New Roman" panose="02020603050405020304" pitchFamily="18" charset="0"/>
              </a:rPr>
              <a:t>/ehab368</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4"/>
          <p:cNvSpPr/>
          <p:nvPr/>
        </p:nvSpPr>
        <p:spPr>
          <a:xfrm>
            <a:off x="5704114" y="4185750"/>
            <a:ext cx="340659" cy="515878"/>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7" name="Прямоугольник 4"/>
          <p:cNvSpPr/>
          <p:nvPr/>
        </p:nvSpPr>
        <p:spPr>
          <a:xfrm>
            <a:off x="5704113" y="2634474"/>
            <a:ext cx="340659" cy="515878"/>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133514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additive="repl">
                                        <p:cTn id="7" dur="1000"/>
                                        <p:tgtEl>
                                          <p:spTgt spid="7"/>
                                        </p:tgtEl>
                                      </p:cBhvr>
                                    </p:animEffect>
                                    <p:anim calcmode="lin" valueType="num">
                                      <p:cBhvr additive="repl">
                                        <p:cTn id="8" dur="1000" fill="hold"/>
                                        <p:tgtEl>
                                          <p:spTgt spid="7"/>
                                        </p:tgtEl>
                                        <p:attrNameLst>
                                          <p:attrName>ppt_x</p:attrName>
                                        </p:attrNameLst>
                                      </p:cBhvr>
                                      <p:tavLst>
                                        <p:tav tm="0">
                                          <p:val>
                                            <p:strVal val="#ppt_x"/>
                                          </p:val>
                                        </p:tav>
                                        <p:tav tm="100000">
                                          <p:val>
                                            <p:strVal val="#ppt_x"/>
                                          </p:val>
                                        </p:tav>
                                      </p:tavLst>
                                    </p:anim>
                                    <p:anim calcmode="lin" valueType="num">
                                      <p:cBhvr additive="repl">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additive="repl">
                                        <p:cTn id="14" dur="1000"/>
                                        <p:tgtEl>
                                          <p:spTgt spid="6"/>
                                        </p:tgtEl>
                                      </p:cBhvr>
                                    </p:animEffect>
                                    <p:anim calcmode="lin" valueType="num">
                                      <p:cBhvr additive="repl">
                                        <p:cTn id="15" dur="1000" fill="hold"/>
                                        <p:tgtEl>
                                          <p:spTgt spid="6"/>
                                        </p:tgtEl>
                                        <p:attrNameLst>
                                          <p:attrName>ppt_x</p:attrName>
                                        </p:attrNameLst>
                                      </p:cBhvr>
                                      <p:tavLst>
                                        <p:tav tm="0">
                                          <p:val>
                                            <p:strVal val="#ppt_x"/>
                                          </p:val>
                                        </p:tav>
                                        <p:tav tm="100000">
                                          <p:val>
                                            <p:strVal val="#ppt_x"/>
                                          </p:val>
                                        </p:tav>
                                      </p:tavLst>
                                    </p:anim>
                                    <p:anim calcmode="lin" valueType="num">
                                      <p:cBhvr additive="repl">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27388" y="533832"/>
            <a:ext cx="7372350" cy="5153025"/>
          </a:xfrm>
          <a:prstGeom prst="rect">
            <a:avLst/>
          </a:prstGeom>
        </p:spPr>
      </p:pic>
      <p:sp>
        <p:nvSpPr>
          <p:cNvPr id="5" name="Dikdörtgen 4"/>
          <p:cNvSpPr/>
          <p:nvPr/>
        </p:nvSpPr>
        <p:spPr>
          <a:xfrm>
            <a:off x="1260764" y="6015290"/>
            <a:ext cx="6857999" cy="369332"/>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Journal of the American College of Cardiology. 2017 69(17):2130–2133</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4"/>
          <p:cNvSpPr/>
          <p:nvPr/>
        </p:nvSpPr>
        <p:spPr>
          <a:xfrm>
            <a:off x="927388" y="2303547"/>
            <a:ext cx="7229475" cy="384235"/>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1725205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5345"/>
            <a:ext cx="7886700" cy="4971618"/>
          </a:xfrm>
        </p:spPr>
        <p:txBody>
          <a:bodyPr>
            <a:normAutofit lnSpcReduction="10000"/>
          </a:bodyPr>
          <a:lstStyle/>
          <a:p>
            <a:pPr marL="0" indent="0" algn="ctr">
              <a:lnSpc>
                <a:spcPct val="120000"/>
              </a:lnSpc>
              <a:buNone/>
            </a:pPr>
            <a:r>
              <a:rPr lang="en-US" sz="2800" dirty="0" err="1" smtClean="0">
                <a:latin typeface="Times New Roman" panose="02020603050405020304" pitchFamily="18" charset="0"/>
                <a:cs typeface="Times New Roman" panose="02020603050405020304" pitchFamily="18" charset="0"/>
              </a:rPr>
              <a:t>Amaç</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&gt; %98 BV </a:t>
            </a:r>
            <a:r>
              <a:rPr lang="en-US" sz="2800" dirty="0">
                <a:latin typeface="Times New Roman" panose="02020603050405020304" pitchFamily="18" charset="0"/>
                <a:cs typeface="Times New Roman" panose="02020603050405020304" pitchFamily="18" charset="0"/>
              </a:rPr>
              <a:t>pacing </a:t>
            </a:r>
            <a:endParaRPr lang="en-US" sz="2800" dirty="0" smtClean="0">
              <a:latin typeface="Times New Roman" panose="02020603050405020304" pitchFamily="18" charset="0"/>
              <a:cs typeface="Times New Roman" panose="02020603050405020304" pitchFamily="18" charset="0"/>
            </a:endParaRPr>
          </a:p>
          <a:p>
            <a:pPr marL="0" indent="0" algn="just">
              <a:lnSpc>
                <a:spcPct val="120000"/>
              </a:lnSpc>
              <a:buNone/>
            </a:pPr>
            <a:endParaRPr lang="en-US" sz="280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Gözlemsel çalışmalar, </a:t>
            </a:r>
            <a:r>
              <a:rPr lang="tr-TR" sz="2400" dirty="0" err="1">
                <a:latin typeface="Times New Roman" panose="02020603050405020304" pitchFamily="18" charset="0"/>
                <a:cs typeface="Times New Roman" panose="02020603050405020304" pitchFamily="18" charset="0"/>
              </a:rPr>
              <a:t>biventriküler</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pace </a:t>
            </a:r>
            <a:r>
              <a:rPr lang="en-US" sz="2400" dirty="0" err="1">
                <a:latin typeface="Times New Roman" panose="02020603050405020304" pitchFamily="18" charset="0"/>
                <a:cs typeface="Times New Roman" panose="02020603050405020304" pitchFamily="18" charset="0"/>
              </a:rPr>
              <a:t>oran</a:t>
            </a:r>
            <a:r>
              <a:rPr lang="tr-TR" sz="2400" dirty="0">
                <a:latin typeface="Times New Roman" panose="02020603050405020304" pitchFamily="18" charset="0"/>
                <a:cs typeface="Times New Roman" panose="02020603050405020304" pitchFamily="18" charset="0"/>
              </a:rPr>
              <a:t>ı</a:t>
            </a:r>
            <a:r>
              <a:rPr lang="en-US"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&lt;</a:t>
            </a:r>
            <a:r>
              <a:rPr lang="en-US"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%98 olduğunda, </a:t>
            </a:r>
            <a:r>
              <a:rPr lang="en-US" sz="2400" dirty="0">
                <a:latin typeface="Times New Roman" panose="02020603050405020304" pitchFamily="18" charset="0"/>
                <a:cs typeface="Times New Roman" panose="02020603050405020304" pitchFamily="18" charset="0"/>
              </a:rPr>
              <a:t>K</a:t>
            </a:r>
            <a:r>
              <a:rPr lang="tr-TR" sz="2400" dirty="0" err="1">
                <a:latin typeface="Times New Roman" panose="02020603050405020304" pitchFamily="18" charset="0"/>
                <a:cs typeface="Times New Roman" panose="02020603050405020304" pitchFamily="18" charset="0"/>
              </a:rPr>
              <a:t>RT'li</a:t>
            </a:r>
            <a:r>
              <a:rPr lang="tr-TR" sz="2400" dirty="0">
                <a:latin typeface="Times New Roman" panose="02020603050405020304" pitchFamily="18" charset="0"/>
                <a:cs typeface="Times New Roman" panose="02020603050405020304" pitchFamily="18" charset="0"/>
              </a:rPr>
              <a:t> hastaların </a:t>
            </a:r>
            <a:r>
              <a:rPr lang="tr-TR" sz="2400" dirty="0" err="1">
                <a:latin typeface="Times New Roman" panose="02020603050405020304" pitchFamily="18" charset="0"/>
                <a:cs typeface="Times New Roman" panose="02020603050405020304" pitchFamily="18" charset="0"/>
              </a:rPr>
              <a:t>prognozunun</a:t>
            </a:r>
            <a:r>
              <a:rPr lang="tr-TR" sz="2400" dirty="0">
                <a:latin typeface="Times New Roman" panose="02020603050405020304" pitchFamily="18" charset="0"/>
                <a:cs typeface="Times New Roman" panose="02020603050405020304" pitchFamily="18" charset="0"/>
              </a:rPr>
              <a:t> düştüğünü bildirmektedir. </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2400" dirty="0" err="1" smtClean="0">
                <a:latin typeface="Times New Roman" panose="02020603050405020304" pitchFamily="18" charset="0"/>
                <a:cs typeface="Times New Roman" panose="02020603050405020304" pitchFamily="18" charset="0"/>
              </a:rPr>
              <a:t>Ancak</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t>
            </a:r>
            <a:r>
              <a:rPr lang="tr-TR" sz="2400" dirty="0">
                <a:latin typeface="Times New Roman" panose="02020603050405020304" pitchFamily="18" charset="0"/>
                <a:cs typeface="Times New Roman" panose="02020603050405020304" pitchFamily="18" charset="0"/>
              </a:rPr>
              <a:t>u gözlem herhangi bir </a:t>
            </a:r>
            <a:r>
              <a:rPr lang="tr-TR" sz="2400" dirty="0" err="1">
                <a:latin typeface="Times New Roman" panose="02020603050405020304" pitchFamily="18" charset="0"/>
                <a:cs typeface="Times New Roman" panose="02020603050405020304" pitchFamily="18" charset="0"/>
              </a:rPr>
              <a:t>randomize</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çalışma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ile</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doğrulanmamıştır.</a:t>
            </a:r>
            <a:endParaRPr lang="en-US" sz="2400" dirty="0">
              <a:latin typeface="Times New Roman" panose="02020603050405020304" pitchFamily="18" charset="0"/>
              <a:cs typeface="Times New Roman" panose="02020603050405020304" pitchFamily="18" charset="0"/>
            </a:endParaRPr>
          </a:p>
          <a:p>
            <a:pPr marL="0" indent="0">
              <a:lnSpc>
                <a:spcPct val="120000"/>
              </a:lnSpc>
              <a:buNone/>
            </a:pPr>
            <a:endParaRPr lang="en-US" sz="2800" dirty="0"/>
          </a:p>
          <a:p>
            <a:pPr>
              <a:lnSpc>
                <a:spcPct val="120000"/>
              </a:lnSpc>
            </a:pPr>
            <a:endParaRPr lang="en-US" sz="2800" dirty="0"/>
          </a:p>
        </p:txBody>
      </p:sp>
      <p:sp>
        <p:nvSpPr>
          <p:cNvPr id="5" name="Title 1"/>
          <p:cNvSpPr txBox="1">
            <a:spLocks/>
          </p:cNvSpPr>
          <p:nvPr/>
        </p:nvSpPr>
        <p:spPr>
          <a:xfrm>
            <a:off x="628650" y="21474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latin typeface="Times New Roman" panose="02020603050405020304" pitchFamily="18" charset="0"/>
                <a:cs typeface="Times New Roman" panose="02020603050405020304" pitchFamily="18" charset="0"/>
              </a:rPr>
              <a:t>Optimal </a:t>
            </a:r>
            <a:r>
              <a:rPr lang="en-US" sz="3200" b="1" dirty="0" err="1" smtClean="0">
                <a:solidFill>
                  <a:srgbClr val="FF0000"/>
                </a:solidFill>
                <a:latin typeface="Times New Roman" panose="02020603050405020304" pitchFamily="18" charset="0"/>
                <a:cs typeface="Times New Roman" panose="02020603050405020304" pitchFamily="18" charset="0"/>
              </a:rPr>
              <a:t>programlama</a:t>
            </a:r>
            <a:r>
              <a:rPr lang="en-US" sz="3200" b="1" dirty="0" smtClean="0">
                <a:solidFill>
                  <a:srgbClr val="FF0000"/>
                </a:solidFill>
                <a:latin typeface="Times New Roman" panose="02020603050405020304" pitchFamily="18" charset="0"/>
                <a:cs typeface="Times New Roman" panose="02020603050405020304" pitchFamily="18" charset="0"/>
              </a:rPr>
              <a:t/>
            </a:r>
            <a:br>
              <a:rPr lang="en-US" sz="3200" b="1" dirty="0" smtClean="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678692" y="6308148"/>
            <a:ext cx="7786255" cy="369332"/>
          </a:xfrm>
          <a:prstGeom prst="rect">
            <a:avLst/>
          </a:prstGeom>
        </p:spPr>
        <p:txBody>
          <a:bodyPr wrap="square">
            <a:spAutoFit/>
          </a:bodyPr>
          <a:lstStyle/>
          <a:p>
            <a:r>
              <a:rPr lang="tr-TR" b="1" dirty="0" err="1" smtClean="0">
                <a:solidFill>
                  <a:srgbClr val="FF0000"/>
                </a:solidFill>
                <a:latin typeface="Times New Roman" panose="02020603050405020304" pitchFamily="18" charset="0"/>
                <a:cs typeface="Times New Roman" panose="02020603050405020304" pitchFamily="18" charset="0"/>
              </a:rPr>
              <a:t>European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Heart</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Journal</a:t>
            </a:r>
            <a:r>
              <a:rPr lang="tr-TR" b="1" dirty="0" smtClean="0">
                <a:solidFill>
                  <a:srgbClr val="FF0000"/>
                </a:solidFill>
                <a:latin typeface="Times New Roman" panose="02020603050405020304" pitchFamily="18" charset="0"/>
                <a:cs typeface="Times New Roman" panose="02020603050405020304" pitchFamily="18" charset="0"/>
              </a:rPr>
              <a:t> (2021) 42, 3599</a:t>
            </a:r>
            <a:r>
              <a:rPr lang="en-US"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3726</a:t>
            </a:r>
            <a:r>
              <a:rPr lang="en-US"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doi:10.1093/</a:t>
            </a:r>
            <a:r>
              <a:rPr lang="tr-TR" b="1" dirty="0" err="1" smtClean="0">
                <a:solidFill>
                  <a:srgbClr val="FF0000"/>
                </a:solidFill>
                <a:latin typeface="Times New Roman" panose="02020603050405020304" pitchFamily="18" charset="0"/>
                <a:cs typeface="Times New Roman" panose="02020603050405020304" pitchFamily="18" charset="0"/>
              </a:rPr>
              <a:t>eurheartj</a:t>
            </a:r>
            <a:r>
              <a:rPr lang="tr-TR" b="1" dirty="0" smtClean="0">
                <a:solidFill>
                  <a:srgbClr val="FF0000"/>
                </a:solidFill>
                <a:latin typeface="Times New Roman" panose="02020603050405020304" pitchFamily="18" charset="0"/>
                <a:cs typeface="Times New Roman" panose="02020603050405020304" pitchFamily="18" charset="0"/>
              </a:rPr>
              <a:t>/ehab368</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7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986392" y="705682"/>
            <a:ext cx="5079423" cy="5782159"/>
          </a:xfrm>
          <a:prstGeom prst="rect">
            <a:avLst/>
          </a:prstGeom>
        </p:spPr>
      </p:pic>
      <p:sp>
        <p:nvSpPr>
          <p:cNvPr id="4" name="Dikdörtgen 3"/>
          <p:cNvSpPr/>
          <p:nvPr/>
        </p:nvSpPr>
        <p:spPr>
          <a:xfrm>
            <a:off x="1163783" y="6487841"/>
            <a:ext cx="7633854" cy="338554"/>
          </a:xfrm>
          <a:prstGeom prst="rect">
            <a:avLst/>
          </a:prstGeom>
        </p:spPr>
        <p:txBody>
          <a:bodyPr wrap="square">
            <a:spAutoFit/>
          </a:bodyPr>
          <a:lstStyle/>
          <a:p>
            <a:r>
              <a:rPr lang="tr-TR" sz="1600" b="1" dirty="0" smtClean="0">
                <a:solidFill>
                  <a:srgbClr val="FF0000"/>
                </a:solidFill>
                <a:latin typeface="Times New Roman" panose="02020603050405020304" pitchFamily="18" charset="0"/>
                <a:cs typeface="Times New Roman" panose="02020603050405020304" pitchFamily="18" charset="0"/>
              </a:rPr>
              <a:t>A</a:t>
            </a:r>
            <a:r>
              <a:rPr lang="tr-TR" sz="1600" b="1" dirty="0">
                <a:solidFill>
                  <a:srgbClr val="FF0000"/>
                </a:solidFill>
                <a:latin typeface="Times New Roman" panose="02020603050405020304" pitchFamily="18" charset="0"/>
                <a:cs typeface="Times New Roman" panose="02020603050405020304" pitchFamily="18" charset="0"/>
              </a:rPr>
              <a:t>. </a:t>
            </a:r>
            <a:r>
              <a:rPr lang="tr-TR" sz="1600" b="1" dirty="0" err="1" smtClean="0">
                <a:solidFill>
                  <a:srgbClr val="FF0000"/>
                </a:solidFill>
                <a:latin typeface="Times New Roman" panose="02020603050405020304" pitchFamily="18" charset="0"/>
                <a:cs typeface="Times New Roman" panose="02020603050405020304" pitchFamily="18" charset="0"/>
              </a:rPr>
              <a:t>Lubitz</a:t>
            </a:r>
            <a:r>
              <a:rPr lang="en-US" sz="1600" b="1" dirty="0" smtClean="0">
                <a:solidFill>
                  <a:srgbClr val="FF0000"/>
                </a:solidFill>
                <a:latin typeface="Times New Roman" panose="02020603050405020304" pitchFamily="18" charset="0"/>
                <a:cs typeface="Times New Roman" panose="02020603050405020304" pitchFamily="18" charset="0"/>
              </a:rPr>
              <a:t> S, </a:t>
            </a:r>
            <a:r>
              <a:rPr lang="tr-TR" sz="1600" b="1" dirty="0" smtClean="0">
                <a:solidFill>
                  <a:srgbClr val="FF0000"/>
                </a:solidFill>
                <a:latin typeface="Times New Roman" panose="02020603050405020304" pitchFamily="18" charset="0"/>
                <a:cs typeface="Times New Roman" panose="02020603050405020304" pitchFamily="18" charset="0"/>
              </a:rPr>
              <a:t>P</a:t>
            </a:r>
            <a:r>
              <a:rPr lang="tr-TR" sz="1600" b="1" dirty="0">
                <a:solidFill>
                  <a:srgbClr val="FF0000"/>
                </a:solidFill>
                <a:latin typeface="Times New Roman" panose="02020603050405020304" pitchFamily="18" charset="0"/>
                <a:cs typeface="Times New Roman" panose="02020603050405020304" pitchFamily="18" charset="0"/>
              </a:rPr>
              <a:t>. </a:t>
            </a:r>
            <a:r>
              <a:rPr lang="tr-TR" sz="1600" b="1" dirty="0" smtClean="0">
                <a:solidFill>
                  <a:srgbClr val="FF0000"/>
                </a:solidFill>
                <a:latin typeface="Times New Roman" panose="02020603050405020304" pitchFamily="18" charset="0"/>
                <a:cs typeface="Times New Roman" panose="02020603050405020304" pitchFamily="18" charset="0"/>
              </a:rPr>
              <a:t>Singh</a:t>
            </a:r>
            <a:r>
              <a:rPr lang="en-US" sz="1600" b="1" dirty="0" smtClean="0">
                <a:solidFill>
                  <a:srgbClr val="FF0000"/>
                </a:solidFill>
                <a:latin typeface="Times New Roman" panose="02020603050405020304" pitchFamily="18" charset="0"/>
                <a:cs typeface="Times New Roman" panose="02020603050405020304" pitchFamily="18" charset="0"/>
              </a:rPr>
              <a:t> J. EHJ (</a:t>
            </a:r>
            <a:r>
              <a:rPr lang="en-US" sz="1600" b="1" dirty="0">
                <a:solidFill>
                  <a:srgbClr val="FF0000"/>
                </a:solidFill>
                <a:latin typeface="Times New Roman" panose="02020603050405020304" pitchFamily="18" charset="0"/>
                <a:cs typeface="Times New Roman" panose="02020603050405020304" pitchFamily="18" charset="0"/>
              </a:rPr>
              <a:t>2015) 36, 407–409 doi:10.1093/</a:t>
            </a:r>
            <a:r>
              <a:rPr lang="en-US" sz="1600" b="1" dirty="0" err="1">
                <a:solidFill>
                  <a:srgbClr val="FF0000"/>
                </a:solidFill>
                <a:latin typeface="Times New Roman" panose="02020603050405020304" pitchFamily="18" charset="0"/>
                <a:cs typeface="Times New Roman" panose="02020603050405020304" pitchFamily="18" charset="0"/>
              </a:rPr>
              <a:t>eurheartj</a:t>
            </a:r>
            <a:r>
              <a:rPr lang="en-US" sz="1600" b="1" dirty="0">
                <a:solidFill>
                  <a:srgbClr val="FF0000"/>
                </a:solidFill>
                <a:latin typeface="Times New Roman" panose="02020603050405020304" pitchFamily="18" charset="0"/>
                <a:cs typeface="Times New Roman" panose="02020603050405020304" pitchFamily="18" charset="0"/>
              </a:rPr>
              <a:t>/ehu347</a:t>
            </a:r>
            <a:endParaRPr lang="tr-TR" sz="1600" b="1" dirty="0">
              <a:solidFill>
                <a:srgbClr val="FF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163783" y="136295"/>
            <a:ext cx="7075976" cy="461665"/>
          </a:xfrm>
          <a:prstGeom prst="rect">
            <a:avLst/>
          </a:prstGeom>
        </p:spPr>
        <p:txBody>
          <a:bodyPr wrap="non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Ne </a:t>
            </a:r>
            <a:r>
              <a:rPr lang="en-US" sz="2400" dirty="0" err="1">
                <a:solidFill>
                  <a:srgbClr val="FF0000"/>
                </a:solidFill>
                <a:latin typeface="Times New Roman" panose="02020603050405020304" pitchFamily="18" charset="0"/>
                <a:cs typeface="Times New Roman" panose="02020603050405020304" pitchFamily="18" charset="0"/>
              </a:rPr>
              <a:t>kadar</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çok</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pacing (u</a:t>
            </a:r>
            <a:r>
              <a:rPr lang="tr-TR" sz="2400" dirty="0" smtClean="0">
                <a:solidFill>
                  <a:srgbClr val="FF0000"/>
                </a:solidFill>
                <a:latin typeface="Times New Roman" panose="02020603050405020304" pitchFamily="18" charset="0"/>
                <a:cs typeface="Times New Roman" panose="02020603050405020304" pitchFamily="18" charset="0"/>
              </a:rPr>
              <a:t>yarı</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o </a:t>
            </a:r>
            <a:r>
              <a:rPr lang="en-US" sz="2400" dirty="0" err="1">
                <a:solidFill>
                  <a:srgbClr val="FF0000"/>
                </a:solidFill>
                <a:latin typeface="Times New Roman" panose="02020603050405020304" pitchFamily="18" charset="0"/>
                <a:cs typeface="Times New Roman" panose="02020603050405020304" pitchFamily="18" charset="0"/>
              </a:rPr>
              <a:t>kadar</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iyi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klinik</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sonuç</a:t>
            </a:r>
            <a:r>
              <a:rPr lang="en-US" sz="2400" dirty="0">
                <a:solidFill>
                  <a:srgbClr val="FF0000"/>
                </a:solidFill>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96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27388" y="492268"/>
            <a:ext cx="7372350" cy="5153025"/>
          </a:xfrm>
          <a:prstGeom prst="rect">
            <a:avLst/>
          </a:prstGeom>
        </p:spPr>
      </p:pic>
      <p:sp>
        <p:nvSpPr>
          <p:cNvPr id="5" name="Dikdörtgen 4"/>
          <p:cNvSpPr/>
          <p:nvPr/>
        </p:nvSpPr>
        <p:spPr>
          <a:xfrm>
            <a:off x="1260764" y="6015290"/>
            <a:ext cx="6857999" cy="369332"/>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Journal of the American College of Cardiology. 2017 69(17):2130–2133</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4"/>
          <p:cNvSpPr/>
          <p:nvPr/>
        </p:nvSpPr>
        <p:spPr>
          <a:xfrm>
            <a:off x="973282" y="3131127"/>
            <a:ext cx="7229475" cy="4572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3917067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592463" y="305693"/>
            <a:ext cx="8229240" cy="4195452"/>
          </a:xfrm>
        </p:spPr>
        <p:txBody>
          <a:bodyPr/>
          <a:lstStyle/>
          <a:p>
            <a:pPr marL="342900" indent="-342900" algn="just">
              <a:lnSpc>
                <a:spcPct val="200000"/>
              </a:lnSpc>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OMT </a:t>
            </a:r>
            <a:r>
              <a:rPr lang="en-US" sz="2400" dirty="0">
                <a:latin typeface="Times New Roman" panose="02020603050405020304" pitchFamily="18" charset="0"/>
                <a:cs typeface="Times New Roman" panose="02020603050405020304" pitchFamily="18" charset="0"/>
              </a:rPr>
              <a:t>ideal </a:t>
            </a:r>
            <a:r>
              <a:rPr lang="en-US" sz="2400" dirty="0" err="1">
                <a:latin typeface="Times New Roman" panose="02020603050405020304" pitchFamily="18" charset="0"/>
                <a:cs typeface="Times New Roman" panose="02020603050405020304" pitchFamily="18" charset="0"/>
              </a:rPr>
              <a:t>olarak</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Sınıf</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 </a:t>
            </a:r>
            <a:r>
              <a:rPr lang="en-US" sz="2400" dirty="0" err="1" smtClean="0">
                <a:latin typeface="Times New Roman" panose="02020603050405020304" pitchFamily="18" charset="0"/>
                <a:cs typeface="Times New Roman" panose="02020603050405020304" pitchFamily="18" charset="0"/>
              </a:rPr>
              <a:t>endikasyonla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tavsiye</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edilen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ilaçları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içeren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tedavidir</a:t>
            </a:r>
            <a:r>
              <a:rPr lang="en-US" sz="2400" dirty="0" smtClean="0">
                <a:latin typeface="Times New Roman" panose="02020603050405020304" pitchFamily="18" charset="0"/>
                <a:cs typeface="Times New Roman" panose="02020603050405020304" pitchFamily="18" charset="0"/>
              </a:rPr>
              <a:t>.</a:t>
            </a:r>
          </a:p>
          <a:p>
            <a:pPr marL="342900" indent="-342900" algn="just">
              <a:lnSpc>
                <a:spcPct val="200000"/>
              </a:lnSpc>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
        <p:nvSpPr>
          <p:cNvPr id="4" name="Dikdörtgen 3"/>
          <p:cNvSpPr/>
          <p:nvPr/>
        </p:nvSpPr>
        <p:spPr>
          <a:xfrm>
            <a:off x="678692" y="6308148"/>
            <a:ext cx="7786255" cy="369332"/>
          </a:xfrm>
          <a:prstGeom prst="rect">
            <a:avLst/>
          </a:prstGeom>
        </p:spPr>
        <p:txBody>
          <a:bodyPr wrap="square">
            <a:spAutoFit/>
          </a:bodyPr>
          <a:lstStyle/>
          <a:p>
            <a:r>
              <a:rPr lang="tr-TR" b="1" dirty="0" err="1" smtClean="0">
                <a:solidFill>
                  <a:srgbClr val="FF0000"/>
                </a:solidFill>
                <a:latin typeface="Times New Roman" panose="02020603050405020304" pitchFamily="18" charset="0"/>
                <a:cs typeface="Times New Roman" panose="02020603050405020304" pitchFamily="18" charset="0"/>
              </a:rPr>
              <a:t>European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Heart</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Journal</a:t>
            </a:r>
            <a:r>
              <a:rPr lang="tr-TR" b="1" dirty="0" smtClean="0">
                <a:solidFill>
                  <a:srgbClr val="FF0000"/>
                </a:solidFill>
                <a:latin typeface="Times New Roman" panose="02020603050405020304" pitchFamily="18" charset="0"/>
                <a:cs typeface="Times New Roman" panose="02020603050405020304" pitchFamily="18" charset="0"/>
              </a:rPr>
              <a:t> (2021) 42, 3599</a:t>
            </a:r>
            <a:r>
              <a:rPr lang="en-US"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3726</a:t>
            </a:r>
            <a:r>
              <a:rPr lang="en-US"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doi:10.1093/</a:t>
            </a:r>
            <a:r>
              <a:rPr lang="tr-TR" b="1" dirty="0" err="1" smtClean="0">
                <a:solidFill>
                  <a:srgbClr val="FF0000"/>
                </a:solidFill>
                <a:latin typeface="Times New Roman" panose="02020603050405020304" pitchFamily="18" charset="0"/>
                <a:cs typeface="Times New Roman" panose="02020603050405020304" pitchFamily="18" charset="0"/>
              </a:rPr>
              <a:t>eurheartj</a:t>
            </a:r>
            <a:r>
              <a:rPr lang="tr-TR" b="1" dirty="0" smtClean="0">
                <a:solidFill>
                  <a:srgbClr val="FF0000"/>
                </a:solidFill>
                <a:latin typeface="Times New Roman" panose="02020603050405020304" pitchFamily="18" charset="0"/>
                <a:cs typeface="Times New Roman" panose="02020603050405020304" pitchFamily="18" charset="0"/>
              </a:rPr>
              <a:t>/ehab368</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stretch>
            <a:fillRect/>
          </a:stretch>
        </p:blipFill>
        <p:spPr>
          <a:xfrm>
            <a:off x="160967" y="2927161"/>
            <a:ext cx="8821703" cy="2477486"/>
          </a:xfrm>
          <a:prstGeom prst="rect">
            <a:avLst/>
          </a:prstGeom>
        </p:spPr>
      </p:pic>
    </p:spTree>
    <p:extLst>
      <p:ext uri="{BB962C8B-B14F-4D97-AF65-F5344CB8AC3E}">
        <p14:creationId xmlns:p14="http://schemas.microsoft.com/office/powerpoint/2010/main" val="3127704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240291" y="47722"/>
            <a:ext cx="6924675" cy="3467100"/>
          </a:xfrm>
          <a:prstGeom prst="rect">
            <a:avLst/>
          </a:prstGeom>
        </p:spPr>
      </p:pic>
      <p:sp>
        <p:nvSpPr>
          <p:cNvPr id="4" name="TextBox 1"/>
          <p:cNvSpPr txBox="1"/>
          <p:nvPr/>
        </p:nvSpPr>
        <p:spPr>
          <a:xfrm>
            <a:off x="2688586" y="4143614"/>
            <a:ext cx="5476380" cy="216982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175 </a:t>
            </a:r>
            <a:r>
              <a:rPr lang="tr-TR" dirty="0" smtClean="0">
                <a:latin typeface="Times New Roman" panose="02020603050405020304" pitchFamily="18" charset="0"/>
                <a:cs typeface="Times New Roman" panose="02020603050405020304" pitchFamily="18" charset="0"/>
              </a:rPr>
              <a:t>DEF</a:t>
            </a:r>
            <a:r>
              <a:rPr lang="en-US"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RT  </a:t>
            </a:r>
            <a:r>
              <a:rPr lang="en-US" dirty="0" err="1" smtClean="0">
                <a:latin typeface="Times New Roman" panose="02020603050405020304" pitchFamily="18" charset="0"/>
                <a:cs typeface="Times New Roman" panose="02020603050405020304" pitchFamily="18" charset="0"/>
              </a:rPr>
              <a:t>hastası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takip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edilmi</a:t>
            </a:r>
            <a:r>
              <a:rPr lang="tr-TR" dirty="0" smtClean="0">
                <a:latin typeface="Times New Roman" panose="02020603050405020304" pitchFamily="18" charset="0"/>
                <a:cs typeface="Times New Roman" panose="02020603050405020304" pitchFamily="18" charset="0"/>
              </a:rPr>
              <a:t>ş</a:t>
            </a:r>
            <a:endParaRPr lang="en-US"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Yanıt</a:t>
            </a:r>
            <a:r>
              <a:rPr lang="en-US" dirty="0" smtClean="0">
                <a:latin typeface="Times New Roman" panose="02020603050405020304" pitchFamily="18" charset="0"/>
                <a:cs typeface="Times New Roman" panose="02020603050405020304" pitchFamily="18" charset="0"/>
              </a:rPr>
              <a:t>:  6. </a:t>
            </a:r>
            <a:r>
              <a:rPr lang="en-US" dirty="0" err="1" smtClean="0">
                <a:latin typeface="Times New Roman" panose="02020603050405020304" pitchFamily="18" charset="0"/>
                <a:cs typeface="Times New Roman" panose="02020603050405020304" pitchFamily="18" charset="0"/>
              </a:rPr>
              <a:t>ayda</a:t>
            </a:r>
            <a:r>
              <a:rPr lang="en-US" dirty="0" smtClean="0">
                <a:latin typeface="Times New Roman" panose="02020603050405020304" pitchFamily="18" charset="0"/>
                <a:cs typeface="Times New Roman" panose="02020603050405020304" pitchFamily="18" charset="0"/>
              </a:rPr>
              <a:t> LVESV &gt; %15 </a:t>
            </a:r>
            <a:r>
              <a:rPr lang="en-US" dirty="0" err="1" smtClean="0">
                <a:latin typeface="Times New Roman" panose="02020603050405020304" pitchFamily="18" charset="0"/>
                <a:cs typeface="Times New Roman" panose="02020603050405020304" pitchFamily="18" charset="0"/>
              </a:rPr>
              <a:t>azalma</a:t>
            </a:r>
            <a:endParaRPr lang="en-US"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54 hasta </a:t>
            </a:r>
            <a:r>
              <a:rPr lang="en-US" dirty="0" smtClean="0">
                <a:latin typeface="Times New Roman" panose="02020603050405020304" pitchFamily="18" charset="0"/>
                <a:cs typeface="Times New Roman" panose="02020603050405020304" pitchFamily="18" charset="0"/>
              </a:rPr>
              <a:t>(% 33) </a:t>
            </a:r>
            <a:r>
              <a:rPr lang="en-US" dirty="0" err="1" smtClean="0">
                <a:latin typeface="Times New Roman" panose="02020603050405020304" pitchFamily="18" charset="0"/>
                <a:cs typeface="Times New Roman" panose="02020603050405020304" pitchFamily="18" charset="0"/>
              </a:rPr>
              <a:t>tedaviye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yanıtsız</a:t>
            </a:r>
            <a:endParaRPr lang="en-US"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22 (% </a:t>
            </a:r>
            <a:r>
              <a:rPr lang="en-US" dirty="0" smtClean="0">
                <a:latin typeface="Times New Roman" panose="02020603050405020304" pitchFamily="18" charset="0"/>
                <a:cs typeface="Times New Roman" panose="02020603050405020304" pitchFamily="18" charset="0"/>
              </a:rPr>
              <a:t>44</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t>
            </a:r>
            <a:r>
              <a:rPr lang="en-US" dirty="0" err="1" smtClean="0">
                <a:latin typeface="Times New Roman" panose="02020603050405020304" pitchFamily="18" charset="0"/>
                <a:cs typeface="Times New Roman" panose="02020603050405020304" pitchFamily="18" charset="0"/>
              </a:rPr>
              <a:t>anıtsız</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hastaya</a:t>
            </a:r>
            <a:r>
              <a:rPr lang="en-US" dirty="0" smtClean="0">
                <a:latin typeface="Times New Roman" panose="02020603050405020304" pitchFamily="18" charset="0"/>
                <a:cs typeface="Times New Roman" panose="02020603050405020304" pitchFamily="18" charset="0"/>
              </a:rPr>
              <a:t> Sac-Val </a:t>
            </a:r>
            <a:r>
              <a:rPr lang="en-US" dirty="0" err="1" smtClean="0">
                <a:latin typeface="Times New Roman" panose="02020603050405020304" pitchFamily="18" charset="0"/>
                <a:cs typeface="Times New Roman" panose="02020603050405020304" pitchFamily="18" charset="0"/>
              </a:rPr>
              <a:t>tedavisi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verilmi</a:t>
            </a:r>
            <a:r>
              <a:rPr lang="tr-TR" dirty="0" smtClean="0">
                <a:latin typeface="Times New Roman" panose="02020603050405020304" pitchFamily="18" charset="0"/>
                <a:cs typeface="Times New Roman" panose="02020603050405020304" pitchFamily="18" charset="0"/>
              </a:rPr>
              <a:t>ş</a:t>
            </a:r>
            <a:endParaRPr lang="en-US"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Ortalama</a:t>
            </a:r>
            <a:r>
              <a:rPr lang="en-US" dirty="0" smtClean="0">
                <a:latin typeface="Times New Roman" panose="02020603050405020304" pitchFamily="18" charset="0"/>
                <a:cs typeface="Times New Roman" panose="02020603050405020304" pitchFamily="18" charset="0"/>
              </a:rPr>
              <a:t> 30 ay </a:t>
            </a:r>
            <a:r>
              <a:rPr lang="en-US" dirty="0" err="1" smtClean="0">
                <a:latin typeface="Times New Roman" panose="02020603050405020304" pitchFamily="18" charset="0"/>
                <a:cs typeface="Times New Roman" panose="02020603050405020304" pitchFamily="18" charset="0"/>
              </a:rPr>
              <a:t>takip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edilmi</a:t>
            </a:r>
            <a:r>
              <a:rPr lang="tr-TR" dirty="0" smtClean="0">
                <a:latin typeface="Times New Roman" panose="02020603050405020304" pitchFamily="18" charset="0"/>
                <a:cs typeface="Times New Roman" panose="02020603050405020304" pitchFamily="18" charset="0"/>
              </a:rPr>
              <a:t>ş</a:t>
            </a:r>
            <a:endParaRPr lang="en-US" dirty="0">
              <a:latin typeface="Times New Roman" panose="02020603050405020304" pitchFamily="18" charset="0"/>
              <a:cs typeface="Times New Roman" panose="02020603050405020304" pitchFamily="18" charset="0"/>
            </a:endParaRPr>
          </a:p>
        </p:txBody>
      </p:sp>
      <p:sp>
        <p:nvSpPr>
          <p:cNvPr id="5" name="Dikdörtgen 4"/>
          <p:cNvSpPr/>
          <p:nvPr/>
        </p:nvSpPr>
        <p:spPr>
          <a:xfrm>
            <a:off x="2574403" y="6488668"/>
            <a:ext cx="3982822" cy="369332"/>
          </a:xfrm>
          <a:prstGeom prst="rect">
            <a:avLst/>
          </a:prstGeom>
        </p:spPr>
        <p:txBody>
          <a:bodyPr wrap="none">
            <a:spAutoFit/>
          </a:bodyPr>
          <a:lstStyle/>
          <a:p>
            <a:r>
              <a:rPr lang="en-US" b="1" dirty="0">
                <a:solidFill>
                  <a:srgbClr val="FF0000"/>
                </a:solidFill>
                <a:latin typeface="Times New Roman" panose="02020603050405020304" pitchFamily="18" charset="0"/>
                <a:cs typeface="Times New Roman" panose="02020603050405020304" pitchFamily="18" charset="0"/>
              </a:rPr>
              <a:t>ESC Heart Failure 2020; 7: 4404–4407</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581891" y="3514822"/>
            <a:ext cx="8215745" cy="369332"/>
          </a:xfrm>
          <a:prstGeom prst="rect">
            <a:avLst/>
          </a:prstGeom>
        </p:spPr>
        <p:txBody>
          <a:bodyPr wrap="square">
            <a:spAutoFit/>
          </a:bodyPr>
          <a:lstStyle/>
          <a:p>
            <a:r>
              <a:rPr lang="tr-TR" dirty="0" smtClean="0">
                <a:solidFill>
                  <a:srgbClr val="FF0000"/>
                </a:solidFill>
                <a:latin typeface="Times New Roman" panose="02020603050405020304" pitchFamily="18" charset="0"/>
                <a:cs typeface="Times New Roman" panose="02020603050405020304" pitchFamily="18" charset="0"/>
              </a:rPr>
              <a:t>KRT</a:t>
            </a:r>
            <a:r>
              <a:rPr lang="en-US" dirty="0" smtClean="0">
                <a:solidFill>
                  <a:srgbClr val="FF0000"/>
                </a:solidFill>
                <a:latin typeface="Times New Roman" panose="02020603050405020304" pitchFamily="18" charset="0"/>
                <a:cs typeface="Times New Roman" panose="02020603050405020304" pitchFamily="18" charset="0"/>
              </a:rPr>
              <a:t>’ye </a:t>
            </a:r>
            <a:r>
              <a:rPr lang="tr-TR" dirty="0" smtClean="0">
                <a:solidFill>
                  <a:srgbClr val="FF0000"/>
                </a:solidFill>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rPr>
              <a:t>yanıt </a:t>
            </a:r>
            <a:r>
              <a:rPr lang="tr-TR" dirty="0" smtClean="0">
                <a:solidFill>
                  <a:srgbClr val="FF0000"/>
                </a:solidFill>
                <a:latin typeface="Times New Roman" panose="02020603050405020304" pitchFamily="18" charset="0"/>
                <a:cs typeface="Times New Roman" panose="02020603050405020304" pitchFamily="18" charset="0"/>
              </a:rPr>
              <a:t>vermeyen hastalarda </a:t>
            </a:r>
            <a:r>
              <a:rPr lang="en-US" dirty="0" smtClean="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Sac</a:t>
            </a:r>
            <a:r>
              <a:rPr lang="en-US" dirty="0" err="1" smtClean="0">
                <a:solidFill>
                  <a:srgbClr val="FF0000"/>
                </a:solidFill>
                <a:latin typeface="Times New Roman" panose="02020603050405020304" pitchFamily="18" charset="0"/>
                <a:cs typeface="Times New Roman" panose="02020603050405020304" pitchFamily="18" charset="0"/>
              </a:rPr>
              <a:t>ubitril</a:t>
            </a:r>
            <a:r>
              <a:rPr lang="tr-TR"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V</a:t>
            </a:r>
            <a:r>
              <a:rPr lang="en-US" dirty="0" err="1" smtClean="0">
                <a:solidFill>
                  <a:srgbClr val="FF0000"/>
                </a:solidFill>
                <a:latin typeface="Times New Roman" panose="02020603050405020304" pitchFamily="18" charset="0"/>
                <a:cs typeface="Times New Roman" panose="02020603050405020304" pitchFamily="18" charset="0"/>
              </a:rPr>
              <a:t>alsarta</a:t>
            </a:r>
            <a:r>
              <a:rPr lang="tr-TR" dirty="0" smtClean="0">
                <a:solidFill>
                  <a:srgbClr val="FF0000"/>
                </a:solidFill>
                <a:latin typeface="Times New Roman" panose="02020603050405020304" pitchFamily="18" charset="0"/>
                <a:cs typeface="Times New Roman" panose="02020603050405020304" pitchFamily="18" charset="0"/>
              </a:rPr>
              <a:t>n</a:t>
            </a:r>
            <a:r>
              <a:rPr lang="en-US" dirty="0" smtClean="0">
                <a:solidFill>
                  <a:srgbClr val="FF0000"/>
                </a:solidFill>
                <a:latin typeface="Times New Roman" panose="02020603050405020304" pitchFamily="18" charset="0"/>
                <a:cs typeface="Times New Roman" panose="02020603050405020304" pitchFamily="18" charset="0"/>
              </a:rPr>
              <a:t>’</a:t>
            </a:r>
            <a:r>
              <a:rPr lang="tr-TR" dirty="0" smtClean="0">
                <a:solidFill>
                  <a:srgbClr val="FF0000"/>
                </a:solidFill>
                <a:latin typeface="Times New Roman" panose="02020603050405020304" pitchFamily="18" charset="0"/>
                <a:cs typeface="Times New Roman" panose="02020603050405020304" pitchFamily="18" charset="0"/>
              </a:rPr>
              <a:t>ın etkinliği araştırılmış</a:t>
            </a:r>
            <a:r>
              <a:rPr lang="en-US" dirty="0" smtClean="0">
                <a:solidFill>
                  <a:srgbClr val="FF0000"/>
                </a:solidFill>
                <a:latin typeface="Times New Roman" panose="02020603050405020304" pitchFamily="18" charset="0"/>
                <a:cs typeface="Times New Roman" panose="02020603050405020304" pitchFamily="18" charset="0"/>
              </a:rPr>
              <a:t>.</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57200" y="953356"/>
            <a:ext cx="8229240" cy="3977280"/>
          </a:xfrm>
        </p:spPr>
        <p:txBody>
          <a:bodyPr/>
          <a:lstStyle/>
          <a:p>
            <a:pPr algn="ctr">
              <a:lnSpc>
                <a:spcPct val="200000"/>
              </a:lnSpc>
              <a:buFont typeface="Wingdings" panose="05000000000000000000" pitchFamily="2" charset="2"/>
              <a:buChar char="Ø"/>
            </a:pP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KRT-D</a:t>
            </a:r>
          </a:p>
          <a:p>
            <a:pPr algn="ctr">
              <a:lnSpc>
                <a:spcPct val="200000"/>
              </a:lnSpc>
              <a:buFont typeface="Wingdings" panose="05000000000000000000" pitchFamily="2" charset="2"/>
              <a:buChar char="Ø"/>
            </a:pPr>
            <a:r>
              <a:rPr lang="en-US" sz="32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ICD</a:t>
            </a:r>
          </a:p>
          <a:p>
            <a:pPr algn="ctr">
              <a:lnSpc>
                <a:spcPct val="200000"/>
              </a:lnSpc>
              <a:buFont typeface="Wingdings" panose="05000000000000000000" pitchFamily="2" charset="2"/>
              <a:buChar char="Ø"/>
            </a:pP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4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394051" y="988558"/>
            <a:ext cx="6486525" cy="3705225"/>
          </a:xfrm>
          <a:prstGeom prst="rect">
            <a:avLst/>
          </a:prstGeom>
        </p:spPr>
      </p:pic>
      <p:sp>
        <p:nvSpPr>
          <p:cNvPr id="4" name="Dikdörtgen 3"/>
          <p:cNvSpPr/>
          <p:nvPr/>
        </p:nvSpPr>
        <p:spPr>
          <a:xfrm>
            <a:off x="2783408" y="5621774"/>
            <a:ext cx="3982822" cy="369332"/>
          </a:xfrm>
          <a:prstGeom prst="rect">
            <a:avLst/>
          </a:prstGeom>
        </p:spPr>
        <p:txBody>
          <a:bodyPr wrap="none">
            <a:spAutoFit/>
          </a:bodyPr>
          <a:lstStyle/>
          <a:p>
            <a:r>
              <a:rPr lang="en-US" b="1" dirty="0">
                <a:solidFill>
                  <a:srgbClr val="FF0000"/>
                </a:solidFill>
                <a:latin typeface="Times New Roman" panose="02020603050405020304" pitchFamily="18" charset="0"/>
                <a:cs typeface="Times New Roman" panose="02020603050405020304" pitchFamily="18" charset="0"/>
              </a:rPr>
              <a:t>ESC Heart Failure 2020; 7: 4404–4407</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385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122651" y="845993"/>
            <a:ext cx="6981825" cy="2533650"/>
          </a:xfrm>
          <a:prstGeom prst="rect">
            <a:avLst/>
          </a:prstGeom>
        </p:spPr>
      </p:pic>
      <p:sp>
        <p:nvSpPr>
          <p:cNvPr id="4" name="Dikdörtgen 3"/>
          <p:cNvSpPr/>
          <p:nvPr/>
        </p:nvSpPr>
        <p:spPr>
          <a:xfrm>
            <a:off x="2376412" y="6278479"/>
            <a:ext cx="4474302"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(J </a:t>
            </a:r>
            <a:r>
              <a:rPr lang="tr-TR" b="1" dirty="0" err="1">
                <a:solidFill>
                  <a:srgbClr val="FF0000"/>
                </a:solidFill>
                <a:latin typeface="Times New Roman" panose="02020603050405020304" pitchFamily="18" charset="0"/>
                <a:cs typeface="Times New Roman" panose="02020603050405020304" pitchFamily="18" charset="0"/>
              </a:rPr>
              <a:t>Cardiovasc</a:t>
            </a:r>
            <a:r>
              <a:rPr lang="tr-TR" b="1" dirty="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Pharmacol</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a:solidFill>
                  <a:srgbClr val="FF0000"/>
                </a:solidFill>
                <a:latin typeface="Times New Roman" panose="02020603050405020304" pitchFamily="18" charset="0"/>
                <a:cs typeface="Times New Roman" panose="02020603050405020304" pitchFamily="18" charset="0"/>
              </a:rPr>
              <a:t>2022;79:472–478)</a:t>
            </a:r>
          </a:p>
        </p:txBody>
      </p:sp>
      <p:sp>
        <p:nvSpPr>
          <p:cNvPr id="5" name="TextBox 4"/>
          <p:cNvSpPr txBox="1"/>
          <p:nvPr/>
        </p:nvSpPr>
        <p:spPr>
          <a:xfrm>
            <a:off x="1122652" y="3739384"/>
            <a:ext cx="6843712"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KRT’ ye  </a:t>
            </a:r>
            <a:r>
              <a:rPr lang="en-US" dirty="0" err="1" smtClean="0">
                <a:latin typeface="Times New Roman" panose="02020603050405020304" pitchFamily="18" charset="0"/>
                <a:cs typeface="Times New Roman" panose="02020603050405020304" pitchFamily="18" charset="0"/>
              </a:rPr>
              <a:t>yanıtsız</a:t>
            </a:r>
            <a:r>
              <a:rPr lang="en-US" dirty="0" smtClean="0">
                <a:latin typeface="Times New Roman" panose="02020603050405020304" pitchFamily="18" charset="0"/>
                <a:cs typeface="Times New Roman" panose="02020603050405020304" pitchFamily="18" charset="0"/>
              </a:rPr>
              <a:t>  190 </a:t>
            </a:r>
            <a:r>
              <a:rPr lang="en-US" dirty="0" err="1">
                <a:latin typeface="Times New Roman" panose="02020603050405020304" pitchFamily="18" charset="0"/>
                <a:cs typeface="Times New Roman" panose="02020603050405020304" pitchFamily="18" charset="0"/>
              </a:rPr>
              <a:t>hastaya</a:t>
            </a:r>
            <a:r>
              <a:rPr lang="en-US"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sacubitril</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valsartan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tedavisi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verilmi</a:t>
            </a:r>
            <a:r>
              <a:rPr lang="tr-TR" dirty="0">
                <a:latin typeface="Times New Roman" panose="02020603050405020304" pitchFamily="18" charset="0"/>
                <a:cs typeface="Times New Roman" panose="02020603050405020304" pitchFamily="18" charset="0"/>
              </a:rPr>
              <a:t>ş</a:t>
            </a: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Yeni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yanıt</a:t>
            </a:r>
            <a:r>
              <a:rPr lang="en-US" dirty="0" smtClean="0">
                <a:latin typeface="Times New Roman" panose="02020603050405020304" pitchFamily="18" charset="0"/>
                <a:cs typeface="Times New Roman" panose="02020603050405020304" pitchFamily="18" charset="0"/>
              </a:rPr>
              <a:t>:  12. </a:t>
            </a:r>
            <a:r>
              <a:rPr lang="en-US" dirty="0" err="1" smtClean="0">
                <a:latin typeface="Times New Roman" panose="02020603050405020304" pitchFamily="18" charset="0"/>
                <a:cs typeface="Times New Roman" panose="02020603050405020304" pitchFamily="18" charset="0"/>
              </a:rPr>
              <a:t>ayda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LVESV &gt; %15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azalma</a:t>
            </a:r>
            <a:endParaRPr lang="en-US" dirty="0">
              <a:latin typeface="Times New Roman" panose="02020603050405020304" pitchFamily="18" charset="0"/>
              <a:cs typeface="Times New Roman" panose="02020603050405020304" pitchFamily="18" charset="0"/>
            </a:endParaRPr>
          </a:p>
        </p:txBody>
      </p:sp>
      <p:sp>
        <p:nvSpPr>
          <p:cNvPr id="6" name="Dikdörtgen 5"/>
          <p:cNvSpPr/>
          <p:nvPr/>
        </p:nvSpPr>
        <p:spPr>
          <a:xfrm>
            <a:off x="2024658" y="5101264"/>
            <a:ext cx="4448654" cy="369332"/>
          </a:xfrm>
          <a:prstGeom prst="rect">
            <a:avLst/>
          </a:prstGeom>
        </p:spPr>
        <p:txBody>
          <a:bodyPr wrap="none">
            <a:spAutoFit/>
          </a:bodyPr>
          <a:lstStyle/>
          <a:p>
            <a:r>
              <a:rPr lang="tr-TR" dirty="0">
                <a:latin typeface="Times New Roman" panose="02020603050405020304" pitchFamily="18" charset="0"/>
                <a:cs typeface="Times New Roman" panose="02020603050405020304" pitchFamily="18" charset="0"/>
              </a:rPr>
              <a:t>Birincil son </a:t>
            </a:r>
            <a:r>
              <a:rPr lang="tr-TR" dirty="0" smtClean="0">
                <a:latin typeface="Times New Roman" panose="02020603050405020304" pitchFamily="18" charset="0"/>
                <a:cs typeface="Times New Roman" panose="02020603050405020304" pitchFamily="18" charset="0"/>
              </a:rPr>
              <a:t>nokta</a:t>
            </a:r>
            <a:r>
              <a:rPr lang="en-US"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ilave</a:t>
            </a:r>
            <a:r>
              <a:rPr lang="en-US"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yanıt </a:t>
            </a:r>
            <a:r>
              <a:rPr lang="tr-TR" dirty="0">
                <a:latin typeface="Times New Roman" panose="02020603050405020304" pitchFamily="18" charset="0"/>
                <a:cs typeface="Times New Roman" panose="02020603050405020304" pitchFamily="18" charset="0"/>
              </a:rPr>
              <a:t>verenlerin </a:t>
            </a:r>
            <a:r>
              <a:rPr lang="tr-TR" dirty="0" smtClean="0">
                <a:latin typeface="Times New Roman" panose="02020603050405020304" pitchFamily="18" charset="0"/>
                <a:cs typeface="Times New Roman" panose="02020603050405020304" pitchFamily="18" charset="0"/>
              </a:rPr>
              <a:t>oranı</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0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96300" y="304800"/>
            <a:ext cx="6161173" cy="4500130"/>
          </a:xfrm>
          <a:prstGeom prst="rect">
            <a:avLst/>
          </a:prstGeom>
        </p:spPr>
      </p:pic>
      <p:pic>
        <p:nvPicPr>
          <p:cNvPr id="4" name="Resim 3"/>
          <p:cNvPicPr>
            <a:picLocks noChangeAspect="1"/>
          </p:cNvPicPr>
          <p:nvPr/>
        </p:nvPicPr>
        <p:blipFill>
          <a:blip r:embed="rId3"/>
          <a:stretch>
            <a:fillRect/>
          </a:stretch>
        </p:blipFill>
        <p:spPr>
          <a:xfrm>
            <a:off x="2241176" y="5054312"/>
            <a:ext cx="4871419" cy="1176337"/>
          </a:xfrm>
          <a:prstGeom prst="rect">
            <a:avLst/>
          </a:prstGeom>
        </p:spPr>
      </p:pic>
      <p:sp>
        <p:nvSpPr>
          <p:cNvPr id="5" name="Dikdörtgen 4"/>
          <p:cNvSpPr/>
          <p:nvPr/>
        </p:nvSpPr>
        <p:spPr>
          <a:xfrm>
            <a:off x="2439734" y="6295365"/>
            <a:ext cx="4474302" cy="369332"/>
          </a:xfrm>
          <a:prstGeom prst="rect">
            <a:avLst/>
          </a:prstGeom>
        </p:spPr>
        <p:txBody>
          <a:bodyPr wrap="none">
            <a:spAutoFit/>
          </a:bodyPr>
          <a:lstStyle/>
          <a:p>
            <a:r>
              <a:rPr lang="tr-TR" b="1" dirty="0">
                <a:solidFill>
                  <a:srgbClr val="FF0000"/>
                </a:solidFill>
                <a:latin typeface="Times New Roman" panose="02020603050405020304" pitchFamily="18" charset="0"/>
                <a:cs typeface="Times New Roman" panose="02020603050405020304" pitchFamily="18" charset="0"/>
              </a:rPr>
              <a:t>(J </a:t>
            </a:r>
            <a:r>
              <a:rPr lang="tr-TR" b="1" dirty="0" err="1">
                <a:solidFill>
                  <a:srgbClr val="FF0000"/>
                </a:solidFill>
                <a:latin typeface="Times New Roman" panose="02020603050405020304" pitchFamily="18" charset="0"/>
                <a:cs typeface="Times New Roman" panose="02020603050405020304" pitchFamily="18" charset="0"/>
              </a:rPr>
              <a:t>Cardiovasc</a:t>
            </a:r>
            <a:r>
              <a:rPr lang="tr-TR" b="1" dirty="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Pharmacol</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a:solidFill>
                  <a:srgbClr val="FF0000"/>
                </a:solidFill>
                <a:latin typeface="Times New Roman" panose="02020603050405020304" pitchFamily="18" charset="0"/>
                <a:cs typeface="Times New Roman" panose="02020603050405020304" pitchFamily="18" charset="0"/>
              </a:rPr>
              <a:t>2022;79:472–478)</a:t>
            </a:r>
          </a:p>
        </p:txBody>
      </p:sp>
      <p:sp>
        <p:nvSpPr>
          <p:cNvPr id="6" name="Dikdörtgen 5"/>
          <p:cNvSpPr/>
          <p:nvPr/>
        </p:nvSpPr>
        <p:spPr>
          <a:xfrm>
            <a:off x="4170218" y="1138581"/>
            <a:ext cx="4765964" cy="923330"/>
          </a:xfrm>
          <a:prstGeom prst="rect">
            <a:avLst/>
          </a:prstGeom>
        </p:spPr>
        <p:txBody>
          <a:bodyPr wrap="square">
            <a:spAutoFit/>
          </a:bodyPr>
          <a:lstStyle/>
          <a:p>
            <a:pPr algn="just"/>
            <a:r>
              <a:rPr lang="tr-TR"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ac</a:t>
            </a:r>
            <a:r>
              <a:rPr lang="tr-TR"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al</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tedavisinin başlatılmasından sonra ilave yanıtın tek </a:t>
            </a:r>
            <a:r>
              <a:rPr lang="tr-TR" dirty="0" smtClean="0">
                <a:latin typeface="Times New Roman" panose="02020603050405020304" pitchFamily="18" charset="0"/>
                <a:cs typeface="Times New Roman" panose="02020603050405020304" pitchFamily="18" charset="0"/>
              </a:rPr>
              <a:t>belirleyicisi</a:t>
            </a:r>
            <a:r>
              <a:rPr lang="en-US"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daha düşük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bazal</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(LVEF) </a:t>
            </a:r>
            <a:endParaRPr lang="en-US"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P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002</a:t>
            </a:r>
            <a:endParaRPr lang="tr-TR" dirty="0">
              <a:latin typeface="Times New Roman" panose="02020603050405020304" pitchFamily="18" charset="0"/>
              <a:cs typeface="Times New Roman" panose="02020603050405020304" pitchFamily="18" charset="0"/>
            </a:endParaRPr>
          </a:p>
        </p:txBody>
      </p:sp>
      <p:sp>
        <p:nvSpPr>
          <p:cNvPr id="7" name="Прямоугольник 4"/>
          <p:cNvSpPr/>
          <p:nvPr/>
        </p:nvSpPr>
        <p:spPr>
          <a:xfrm>
            <a:off x="5680363" y="3140029"/>
            <a:ext cx="1634837" cy="1515097"/>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10759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additive="repl">
                                        <p:cTn id="7" dur="1000"/>
                                        <p:tgtEl>
                                          <p:spTgt spid="7"/>
                                        </p:tgtEl>
                                      </p:cBhvr>
                                    </p:animEffect>
                                    <p:anim calcmode="lin" valueType="num">
                                      <p:cBhvr additive="repl">
                                        <p:cTn id="8" dur="1000" fill="hold"/>
                                        <p:tgtEl>
                                          <p:spTgt spid="7"/>
                                        </p:tgtEl>
                                        <p:attrNameLst>
                                          <p:attrName>ppt_x</p:attrName>
                                        </p:attrNameLst>
                                      </p:cBhvr>
                                      <p:tavLst>
                                        <p:tav tm="0">
                                          <p:val>
                                            <p:strVal val="#ppt_x"/>
                                          </p:val>
                                        </p:tav>
                                        <p:tav tm="100000">
                                          <p:val>
                                            <p:strVal val="#ppt_x"/>
                                          </p:val>
                                        </p:tav>
                                      </p:tavLst>
                                    </p:anim>
                                    <p:anim calcmode="lin" valueType="num">
                                      <p:cBhvr additive="repl">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27388" y="533832"/>
            <a:ext cx="7372350" cy="5153025"/>
          </a:xfrm>
          <a:prstGeom prst="rect">
            <a:avLst/>
          </a:prstGeom>
        </p:spPr>
      </p:pic>
      <p:sp>
        <p:nvSpPr>
          <p:cNvPr id="5" name="Dikdörtgen 4"/>
          <p:cNvSpPr/>
          <p:nvPr/>
        </p:nvSpPr>
        <p:spPr>
          <a:xfrm>
            <a:off x="1260764" y="6015290"/>
            <a:ext cx="6857999" cy="369332"/>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Journal of the American College of Cardiology. 2017 69(17):2130–2133</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4"/>
          <p:cNvSpPr/>
          <p:nvPr/>
        </p:nvSpPr>
        <p:spPr>
          <a:xfrm>
            <a:off x="927388" y="3617192"/>
            <a:ext cx="7229475" cy="384235"/>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45121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Shape 1"/>
          <p:cNvSpPr txBox="1">
            <a:spLocks noChangeArrowheads="1"/>
          </p:cNvSpPr>
          <p:nvPr/>
        </p:nvSpPr>
        <p:spPr bwMode="auto">
          <a:xfrm>
            <a:off x="425450" y="407988"/>
            <a:ext cx="82613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ru-RU" altLang="ru-RU" sz="1800"/>
          </a:p>
        </p:txBody>
      </p:sp>
      <p:sp>
        <p:nvSpPr>
          <p:cNvPr id="142" name="TextShape 2"/>
          <p:cNvSpPr txBox="1">
            <a:spLocks noChangeArrowheads="1"/>
          </p:cNvSpPr>
          <p:nvPr/>
        </p:nvSpPr>
        <p:spPr bwMode="auto">
          <a:xfrm>
            <a:off x="457200" y="692150"/>
            <a:ext cx="82296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defRPr/>
            </a:pPr>
            <a:endParaRPr lang="en-US" sz="3600" i="1" dirty="0" smtClean="0">
              <a:solidFill>
                <a:srgbClr val="FFFF0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defRPr/>
            </a:pPr>
            <a:endParaRPr lang="en-US" sz="3600" i="1" dirty="0">
              <a:solidFill>
                <a:srgbClr val="FFFF0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defRPr/>
            </a:pPr>
            <a:endParaRPr lang="en-US" sz="3600" i="1" dirty="0" smtClean="0">
              <a:solidFill>
                <a:srgbClr val="FFFF0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defRPr/>
            </a:pPr>
            <a:endParaRPr lang="en-US" sz="3600" i="1" dirty="0">
              <a:solidFill>
                <a:srgbClr val="FFFF00"/>
              </a:solidFill>
              <a:latin typeface="Times New Roman" panose="02020603050405020304" pitchFamily="18" charset="0"/>
              <a:cs typeface="Times New Roman" panose="02020603050405020304" pitchFamily="18" charset="0"/>
            </a:endParaRPr>
          </a:p>
          <a:p>
            <a:pPr marL="342900" indent="-342900" algn="ctr">
              <a:buFont typeface="Wingdings" pitchFamily="2" charset="2"/>
              <a:buChar char="Ø"/>
              <a:defRPr/>
            </a:pPr>
            <a:r>
              <a:rPr lang="en-US" sz="2400" b="1" dirty="0">
                <a:latin typeface="Times New Roman" panose="02020603050405020304" pitchFamily="18" charset="0"/>
                <a:cs typeface="Times New Roman" panose="02020603050405020304" pitchFamily="18" charset="0"/>
              </a:rPr>
              <a:t>Sol </a:t>
            </a:r>
            <a:r>
              <a:rPr lang="en-US" sz="2400" b="1" dirty="0" err="1">
                <a:latin typeface="Times New Roman" panose="02020603050405020304" pitchFamily="18" charset="0"/>
                <a:cs typeface="Times New Roman" panose="02020603050405020304" pitchFamily="18" charset="0"/>
              </a:rPr>
              <a:t>ventrikül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elektrodunun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uygun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dala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yerleştirilmesi</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753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Shape 1"/>
          <p:cNvSpPr txBox="1">
            <a:spLocks noChangeArrowheads="1"/>
          </p:cNvSpPr>
          <p:nvPr/>
        </p:nvSpPr>
        <p:spPr bwMode="auto">
          <a:xfrm>
            <a:off x="425450" y="407988"/>
            <a:ext cx="82613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ru-RU" altLang="ru-RU" sz="1800"/>
          </a:p>
        </p:txBody>
      </p:sp>
      <p:sp>
        <p:nvSpPr>
          <p:cNvPr id="142" name="TextShape 2"/>
          <p:cNvSpPr txBox="1">
            <a:spLocks noChangeArrowheads="1"/>
          </p:cNvSpPr>
          <p:nvPr/>
        </p:nvSpPr>
        <p:spPr bwMode="auto">
          <a:xfrm>
            <a:off x="425450" y="692150"/>
            <a:ext cx="82296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marL="342900" indent="-342900">
              <a:lnSpc>
                <a:spcPct val="200000"/>
              </a:lnSpc>
              <a:buFont typeface="Wingdings" pitchFamily="2" charset="2"/>
              <a:buChar char="Ø"/>
              <a:defRPr/>
            </a:pPr>
            <a:endParaRPr lang="en-US" sz="2000" dirty="0" smtClean="0">
              <a:latin typeface="Times New Roman" panose="02020603050405020304" pitchFamily="18" charset="0"/>
              <a:cs typeface="Times New Roman" panose="02020603050405020304" pitchFamily="18" charset="0"/>
            </a:endParaRPr>
          </a:p>
          <a:p>
            <a:pPr>
              <a:lnSpc>
                <a:spcPct val="200000"/>
              </a:lnSpc>
              <a:buFont typeface="Wingdings" pitchFamily="2" charset="2"/>
              <a:buNone/>
              <a:defRPr/>
            </a:pPr>
            <a:endParaRPr lang="en-US" sz="2000" dirty="0">
              <a:latin typeface="Times New Roman" panose="02020603050405020304" pitchFamily="18" charset="0"/>
              <a:cs typeface="Times New Roman" panose="02020603050405020304" pitchFamily="18" charset="0"/>
            </a:endParaRPr>
          </a:p>
          <a:p>
            <a:pPr algn="ctr">
              <a:lnSpc>
                <a:spcPct val="200000"/>
              </a:lnSpc>
              <a:buFont typeface="Wingdings" pitchFamily="2" charset="2"/>
              <a:buNone/>
              <a:defRPr/>
            </a:pPr>
            <a:r>
              <a:rPr lang="en-US" sz="2000" dirty="0" smtClean="0">
                <a:latin typeface="Times New Roman" panose="02020603050405020304" pitchFamily="18" charset="0"/>
                <a:cs typeface="Times New Roman" panose="02020603050405020304" pitchFamily="18" charset="0"/>
              </a:rPr>
              <a:t> </a:t>
            </a:r>
          </a:p>
          <a:p>
            <a:pPr marL="342900" indent="-342900" algn="ctr">
              <a:lnSpc>
                <a:spcPct val="200000"/>
              </a:lnSpc>
              <a:buFont typeface="Wingdings" pitchFamily="2" charset="2"/>
              <a:buChar char="Ø"/>
              <a:defRPr/>
            </a:pPr>
            <a:r>
              <a:rPr lang="en-US" sz="2000" b="1" dirty="0" smtClean="0">
                <a:latin typeface="Times New Roman" panose="02020603050405020304" pitchFamily="18" charset="0"/>
                <a:cs typeface="Times New Roman" panose="02020603050405020304" pitchFamily="18" charset="0"/>
              </a:rPr>
              <a:t>Sol </a:t>
            </a:r>
            <a:r>
              <a:rPr lang="en-US" sz="2000" b="1" dirty="0" err="1" smtClean="0">
                <a:latin typeface="Times New Roman" panose="02020603050405020304" pitchFamily="18" charset="0"/>
                <a:cs typeface="Times New Roman" panose="02020603050405020304" pitchFamily="18" charset="0"/>
              </a:rPr>
              <a:t>ventrikul</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elektrodu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icin</a:t>
            </a:r>
            <a:r>
              <a:rPr lang="en-US" sz="2000" b="1" dirty="0" smtClean="0">
                <a:latin typeface="Times New Roman" panose="02020603050405020304" pitchFamily="18" charset="0"/>
                <a:cs typeface="Times New Roman" panose="02020603050405020304" pitchFamily="18" charset="0"/>
              </a:rPr>
              <a:t> optimal-</a:t>
            </a:r>
            <a:r>
              <a:rPr lang="en-US" sz="2000" b="1" dirty="0" err="1" smtClean="0">
                <a:latin typeface="Times New Roman" panose="02020603050405020304" pitchFamily="18" charset="0"/>
                <a:cs typeface="Times New Roman" panose="02020603050405020304" pitchFamily="18" charset="0"/>
              </a:rPr>
              <a:t>hedeflenen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lokalizasyon</a:t>
            </a:r>
            <a:r>
              <a:rPr lang="en-US" sz="2000" b="1" dirty="0" smtClean="0">
                <a:latin typeface="Times New Roman" panose="02020603050405020304" pitchFamily="18" charset="0"/>
                <a:cs typeface="Times New Roman" panose="02020603050405020304" pitchFamily="18" charset="0"/>
              </a:rPr>
              <a:t> ? </a:t>
            </a:r>
          </a:p>
          <a:p>
            <a:pPr>
              <a:buFont typeface="Wingdings" pitchFamily="2" charset="2"/>
              <a:buNone/>
              <a:defRPr/>
            </a:pPr>
            <a:endParaRPr lang="tr-TR" altLang="ru-RU" sz="1800" dirty="0" smtClean="0">
              <a:solidFill>
                <a:schemeClr val="bg1"/>
              </a:solidFill>
            </a:endParaRPr>
          </a:p>
        </p:txBody>
      </p:sp>
    </p:spTree>
    <p:extLst>
      <p:ext uri="{BB962C8B-B14F-4D97-AF65-F5344CB8AC3E}">
        <p14:creationId xmlns:p14="http://schemas.microsoft.com/office/powerpoint/2010/main" val="78781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animEffect transition="in" filter="fade">
                                      <p:cBhvr>
                                        <p:cTn id="7" dur="1000"/>
                                        <p:tgtEl>
                                          <p:spTgt spid="142">
                                            <p:txEl>
                                              <p:pRg st="2" end="2"/>
                                            </p:txEl>
                                          </p:spTgt>
                                        </p:tgtEl>
                                      </p:cBhvr>
                                    </p:animEffect>
                                    <p:anim calcmode="lin" valueType="num">
                                      <p:cBhvr>
                                        <p:cTn id="8" dur="1000" fill="hold"/>
                                        <p:tgtEl>
                                          <p:spTgt spid="14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Shape 1"/>
          <p:cNvSpPr txBox="1">
            <a:spLocks noChangeArrowheads="1"/>
          </p:cNvSpPr>
          <p:nvPr/>
        </p:nvSpPr>
        <p:spPr bwMode="auto">
          <a:xfrm>
            <a:off x="425450" y="407988"/>
            <a:ext cx="82613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ru-RU" altLang="ru-RU" sz="1800"/>
          </a:p>
        </p:txBody>
      </p:sp>
      <p:sp>
        <p:nvSpPr>
          <p:cNvPr id="142" name="TextShape 2"/>
          <p:cNvSpPr txBox="1">
            <a:spLocks noChangeArrowheads="1"/>
          </p:cNvSpPr>
          <p:nvPr/>
        </p:nvSpPr>
        <p:spPr bwMode="auto">
          <a:xfrm>
            <a:off x="457200" y="692150"/>
            <a:ext cx="82296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marL="342900" indent="-342900">
              <a:lnSpc>
                <a:spcPct val="200000"/>
              </a:lnSpc>
              <a:buFont typeface="Wingdings" pitchFamily="2" charset="2"/>
              <a:buChar char="Ø"/>
              <a:defRPr/>
            </a:pPr>
            <a:endParaRPr lang="en-US" sz="2000" dirty="0" smtClean="0">
              <a:latin typeface="Times New Roman" panose="02020603050405020304" pitchFamily="18" charset="0"/>
              <a:cs typeface="Times New Roman" panose="02020603050405020304" pitchFamily="18" charset="0"/>
            </a:endParaRPr>
          </a:p>
          <a:p>
            <a:pPr>
              <a:lnSpc>
                <a:spcPct val="200000"/>
              </a:lnSpc>
              <a:buFont typeface="Wingdings" pitchFamily="2" charset="2"/>
              <a:buNone/>
              <a:defRPr/>
            </a:pPr>
            <a:endParaRPr lang="en-US" sz="2000" dirty="0">
              <a:latin typeface="Times New Roman" panose="02020603050405020304" pitchFamily="18" charset="0"/>
              <a:cs typeface="Times New Roman" panose="02020603050405020304" pitchFamily="18" charset="0"/>
            </a:endParaRPr>
          </a:p>
          <a:p>
            <a:pPr marL="342900" indent="-342900" algn="just">
              <a:lnSpc>
                <a:spcPct val="200000"/>
              </a:lnSpc>
              <a:buFont typeface="Wingdings" pitchFamily="2" charset="2"/>
              <a:buChar char="Ø"/>
              <a:defRPr/>
            </a:pPr>
            <a:r>
              <a:rPr lang="en-US" sz="2000" dirty="0" smtClean="0">
                <a:latin typeface="Times New Roman" panose="02020603050405020304" pitchFamily="18" charset="0"/>
                <a:cs typeface="Times New Roman" panose="02020603050405020304" pitchFamily="18" charset="0"/>
              </a:rPr>
              <a:t> Sol </a:t>
            </a:r>
            <a:r>
              <a:rPr lang="en-US" sz="2000" dirty="0">
                <a:latin typeface="Times New Roman" panose="02020603050405020304" pitchFamily="18" charset="0"/>
                <a:cs typeface="Times New Roman" panose="02020603050405020304" pitchFamily="18" charset="0"/>
              </a:rPr>
              <a:t>dal </a:t>
            </a:r>
            <a:r>
              <a:rPr lang="en-US" sz="2000" dirty="0" err="1">
                <a:latin typeface="Times New Roman" panose="02020603050405020304" pitchFamily="18" charset="0"/>
                <a:cs typeface="Times New Roman" panose="02020603050405020304" pitchFamily="18" charset="0"/>
              </a:rPr>
              <a:t>bloğu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varlığında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asenkron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LV'de</a:t>
            </a:r>
            <a:r>
              <a:rPr lang="en-US" sz="2000" dirty="0">
                <a:latin typeface="Times New Roman" panose="02020603050405020304" pitchFamily="18" charset="0"/>
                <a:cs typeface="Times New Roman" panose="02020603050405020304" pitchFamily="18" charset="0"/>
              </a:rPr>
              <a:t> p</a:t>
            </a:r>
            <a:r>
              <a:rPr lang="en-US" sz="2000" dirty="0" smtClean="0">
                <a:latin typeface="Times New Roman" panose="02020603050405020304" pitchFamily="18" charset="0"/>
                <a:cs typeface="Times New Roman" panose="02020603050405020304" pitchFamily="18" charset="0"/>
              </a:rPr>
              <a:t>osterolateral </a:t>
            </a:r>
            <a:r>
              <a:rPr lang="en-US" sz="2000" dirty="0" err="1">
                <a:latin typeface="Times New Roman" panose="02020603050405020304" pitchFamily="18" charset="0"/>
                <a:cs typeface="Times New Roman" panose="02020603050405020304" pitchFamily="18" charset="0"/>
              </a:rPr>
              <a:t>duvar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genellikle</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son </a:t>
            </a:r>
            <a:r>
              <a:rPr lang="en-US" sz="2000" dirty="0" err="1">
                <a:latin typeface="Times New Roman" panose="02020603050405020304" pitchFamily="18" charset="0"/>
                <a:cs typeface="Times New Roman" panose="02020603050405020304" pitchFamily="18" charset="0"/>
              </a:rPr>
              <a:t>kontrakte</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olan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segmentdir</a:t>
            </a:r>
            <a:r>
              <a:rPr lang="en-US" sz="2000" dirty="0" smtClean="0">
                <a:latin typeface="Times New Roman" panose="02020603050405020304" pitchFamily="18" charset="0"/>
                <a:cs typeface="Times New Roman" panose="02020603050405020304" pitchFamily="18" charset="0"/>
              </a:rPr>
              <a:t>.</a:t>
            </a:r>
          </a:p>
          <a:p>
            <a:pPr marL="285750" indent="-285750" algn="just">
              <a:lnSpc>
                <a:spcPct val="200000"/>
              </a:lnSpc>
              <a:buFont typeface="Wingdings" pitchFamily="2" charset="2"/>
              <a:buChar char="v"/>
              <a:defRPr/>
            </a:pPr>
            <a:r>
              <a:rPr lang="en-US" sz="1600" dirty="0" smtClean="0">
                <a:latin typeface="Times New Roman" panose="02020603050405020304" pitchFamily="18" charset="0"/>
                <a:cs typeface="Times New Roman" panose="02020603050405020304" pitchFamily="18" charset="0"/>
              </a:rPr>
              <a:t>LV </a:t>
            </a:r>
            <a:r>
              <a:rPr lang="en-US" sz="1600" dirty="0" err="1">
                <a:latin typeface="Times New Roman" panose="02020603050405020304" pitchFamily="18" charset="0"/>
                <a:cs typeface="Times New Roman" panose="02020603050405020304" pitchFamily="18" charset="0"/>
              </a:rPr>
              <a:t>elektrodu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için</a:t>
            </a:r>
            <a:r>
              <a:rPr lang="en-US" sz="1600" dirty="0">
                <a:latin typeface="Times New Roman" panose="02020603050405020304" pitchFamily="18" charset="0"/>
                <a:cs typeface="Times New Roman" panose="02020603050405020304" pitchFamily="18" charset="0"/>
              </a:rPr>
              <a:t> optimal </a:t>
            </a:r>
            <a:r>
              <a:rPr lang="en-US" sz="1600" dirty="0" err="1" smtClean="0">
                <a:latin typeface="Times New Roman" panose="02020603050405020304" pitchFamily="18" charset="0"/>
                <a:cs typeface="Times New Roman" panose="02020603050405020304" pitchFamily="18" charset="0"/>
              </a:rPr>
              <a:t>lokalizasyonun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genellikle</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lateral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ya</a:t>
            </a:r>
            <a:r>
              <a:rPr lang="en-US" sz="1600" dirty="0">
                <a:latin typeface="Times New Roman" panose="02020603050405020304" pitchFamily="18" charset="0"/>
                <a:cs typeface="Times New Roman" panose="02020603050405020304" pitchFamily="18" charset="0"/>
              </a:rPr>
              <a:t> posterolateral </a:t>
            </a:r>
            <a:r>
              <a:rPr lang="en-US" sz="1600" dirty="0" err="1" smtClean="0">
                <a:latin typeface="Times New Roman" panose="02020603050405020304" pitchFamily="18" charset="0"/>
                <a:cs typeface="Times New Roman" panose="02020603050405020304" pitchFamily="18" charset="0"/>
              </a:rPr>
              <a:t>olduğu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kabul</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edilmektedir</a:t>
            </a:r>
            <a:r>
              <a:rPr lang="en-US" sz="1600" dirty="0">
                <a:latin typeface="Times New Roman" panose="02020603050405020304" pitchFamily="18" charset="0"/>
                <a:cs typeface="Times New Roman" panose="02020603050405020304" pitchFamily="18" charset="0"/>
              </a:rPr>
              <a:t>.</a:t>
            </a:r>
            <a:endParaRPr lang="tr-TR" altLang="ru-RU" sz="1800" dirty="0" smtClean="0">
              <a:solidFill>
                <a:schemeClr val="bg1"/>
              </a:solidFill>
            </a:endParaRPr>
          </a:p>
        </p:txBody>
      </p:sp>
    </p:spTree>
    <p:extLst>
      <p:ext uri="{BB962C8B-B14F-4D97-AF65-F5344CB8AC3E}">
        <p14:creationId xmlns:p14="http://schemas.microsoft.com/office/powerpoint/2010/main" val="4230155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animEffect transition="in" filter="fade">
                                      <p:cBhvr>
                                        <p:cTn id="7" dur="1000"/>
                                        <p:tgtEl>
                                          <p:spTgt spid="142">
                                            <p:txEl>
                                              <p:pRg st="2" end="2"/>
                                            </p:txEl>
                                          </p:spTgt>
                                        </p:tgtEl>
                                      </p:cBhvr>
                                    </p:animEffect>
                                    <p:anim calcmode="lin" valueType="num">
                                      <p:cBhvr>
                                        <p:cTn id="8" dur="1000" fill="hold"/>
                                        <p:tgtEl>
                                          <p:spTgt spid="14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42">
                                            <p:txEl>
                                              <p:pRg st="3" end="3"/>
                                            </p:txEl>
                                          </p:spTgt>
                                        </p:tgtEl>
                                        <p:attrNameLst>
                                          <p:attrName>style.visibility</p:attrName>
                                        </p:attrNameLst>
                                      </p:cBhvr>
                                      <p:to>
                                        <p:strVal val="visible"/>
                                      </p:to>
                                    </p:set>
                                    <p:animEffect transition="in" filter="fade">
                                      <p:cBhvr>
                                        <p:cTn id="14" dur="1000"/>
                                        <p:tgtEl>
                                          <p:spTgt spid="142">
                                            <p:txEl>
                                              <p:pRg st="3" end="3"/>
                                            </p:txEl>
                                          </p:spTgt>
                                        </p:tgtEl>
                                      </p:cBhvr>
                                    </p:animEffect>
                                    <p:anim calcmode="lin" valueType="num">
                                      <p:cBhvr>
                                        <p:cTn id="15" dur="1000" fill="hold"/>
                                        <p:tgtEl>
                                          <p:spTgt spid="14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2015331" y="62707"/>
            <a:ext cx="5652294" cy="709612"/>
          </a:xfrm>
        </p:spPr>
        <p:txBody>
          <a:bodyPr>
            <a:normAutofit fontScale="90000"/>
          </a:bodyPr>
          <a:lstStyle/>
          <a:p>
            <a:pPr algn="r"/>
            <a:r>
              <a:rPr lang="tr-TR" sz="2400" b="1" dirty="0">
                <a:solidFill>
                  <a:srgbClr val="FF0000"/>
                </a:solidFill>
                <a:latin typeface="Times New Roman" panose="02020603050405020304" pitchFamily="18" charset="0"/>
                <a:cs typeface="Times New Roman" panose="02020603050405020304" pitchFamily="18" charset="0"/>
              </a:rPr>
              <a:t>Sol </a:t>
            </a:r>
            <a:r>
              <a:rPr lang="tr-TR" sz="2400" b="1" dirty="0" err="1" smtClean="0">
                <a:solidFill>
                  <a:srgbClr val="FF0000"/>
                </a:solidFill>
                <a:latin typeface="Times New Roman" panose="02020603050405020304" pitchFamily="18" charset="0"/>
                <a:cs typeface="Times New Roman" panose="02020603050405020304" pitchFamily="18" charset="0"/>
              </a:rPr>
              <a:t>ventrikül</a:t>
            </a:r>
            <a:r>
              <a:rPr lang="tr-TR" sz="2400" b="1" dirty="0" smtClean="0">
                <a:solidFill>
                  <a:srgbClr val="FF0000"/>
                </a:solidFill>
                <a:latin typeface="Times New Roman" panose="02020603050405020304" pitchFamily="18" charset="0"/>
                <a:cs typeface="Times New Roman" panose="02020603050405020304" pitchFamily="18" charset="0"/>
              </a:rPr>
              <a:t> </a:t>
            </a:r>
            <a:r>
              <a:rPr lang="tr-TR" sz="2400" b="1" dirty="0" err="1" smtClean="0">
                <a:solidFill>
                  <a:srgbClr val="FF0000"/>
                </a:solidFill>
                <a:latin typeface="Times New Roman" panose="02020603050405020304" pitchFamily="18" charset="0"/>
                <a:cs typeface="Times New Roman" panose="02020603050405020304" pitchFamily="18" charset="0"/>
              </a:rPr>
              <a:t>lead</a:t>
            </a:r>
            <a:r>
              <a:rPr lang="tr-TR" sz="2400" b="1" dirty="0">
                <a:solidFill>
                  <a:srgbClr val="FF0000"/>
                </a:solidFill>
                <a:latin typeface="Times New Roman" panose="02020603050405020304" pitchFamily="18" charset="0"/>
                <a:cs typeface="Times New Roman" panose="02020603050405020304" pitchFamily="18" charset="0"/>
              </a:rPr>
              <a:t>’ </a:t>
            </a:r>
            <a:r>
              <a:rPr lang="tr-TR" sz="2400" b="1" dirty="0" err="1" smtClean="0">
                <a:solidFill>
                  <a:srgbClr val="FF0000"/>
                </a:solidFill>
                <a:latin typeface="Times New Roman" panose="02020603050405020304" pitchFamily="18" charset="0"/>
                <a:cs typeface="Times New Roman" panose="02020603050405020304" pitchFamily="18" charset="0"/>
              </a:rPr>
              <a:t>nin</a:t>
            </a:r>
            <a:r>
              <a:rPr lang="tr-TR" sz="2400" b="1" dirty="0" smtClean="0">
                <a:solidFill>
                  <a:srgbClr val="FF0000"/>
                </a:solidFill>
                <a:latin typeface="Times New Roman" panose="02020603050405020304" pitchFamily="18" charset="0"/>
                <a:cs typeface="Times New Roman" panose="02020603050405020304" pitchFamily="18" charset="0"/>
              </a:rPr>
              <a:t> </a:t>
            </a:r>
            <a:r>
              <a:rPr lang="tr-TR" sz="2400" b="1" dirty="0" err="1">
                <a:solidFill>
                  <a:srgbClr val="FF0000"/>
                </a:solidFill>
                <a:latin typeface="Times New Roman" panose="02020603050405020304" pitchFamily="18" charset="0"/>
                <a:cs typeface="Times New Roman" panose="02020603050405020304" pitchFamily="18" charset="0"/>
              </a:rPr>
              <a:t>ven</a:t>
            </a:r>
            <a:r>
              <a:rPr lang="tr-TR" sz="2400" b="1" dirty="0">
                <a:solidFill>
                  <a:srgbClr val="FF0000"/>
                </a:solidFill>
                <a:latin typeface="Times New Roman" panose="02020603050405020304" pitchFamily="18" charset="0"/>
                <a:cs typeface="Times New Roman" panose="02020603050405020304" pitchFamily="18" charset="0"/>
              </a:rPr>
              <a:t> içindeki pozisyonu</a:t>
            </a:r>
          </a:p>
        </p:txBody>
      </p:sp>
      <p:grpSp>
        <p:nvGrpSpPr>
          <p:cNvPr id="774175" name="Group 31"/>
          <p:cNvGrpSpPr>
            <a:grpSpLocks/>
          </p:cNvGrpSpPr>
          <p:nvPr/>
        </p:nvGrpSpPr>
        <p:grpSpPr bwMode="auto">
          <a:xfrm>
            <a:off x="34925" y="1188118"/>
            <a:ext cx="9109075" cy="5689600"/>
            <a:chOff x="22" y="708"/>
            <a:chExt cx="5738" cy="3584"/>
          </a:xfrm>
        </p:grpSpPr>
        <p:pic>
          <p:nvPicPr>
            <p:cNvPr id="77415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708"/>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7415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 y="2364"/>
              <a:ext cx="1610" cy="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7416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 y="708"/>
              <a:ext cx="1679" cy="1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7416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 y="2431"/>
              <a:ext cx="1679" cy="1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7416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 y="2160"/>
              <a:ext cx="2132" cy="2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74163" name="Text Box 19"/>
            <p:cNvSpPr txBox="1">
              <a:spLocks noChangeArrowheads="1"/>
            </p:cNvSpPr>
            <p:nvPr/>
          </p:nvSpPr>
          <p:spPr bwMode="auto">
            <a:xfrm>
              <a:off x="431" y="2114"/>
              <a:ext cx="635"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tr-TR" sz="1400" b="1"/>
                <a:t>LAO</a:t>
              </a:r>
            </a:p>
          </p:txBody>
        </p:sp>
        <p:sp>
          <p:nvSpPr>
            <p:cNvPr id="774164" name="Text Box 20"/>
            <p:cNvSpPr txBox="1">
              <a:spLocks noChangeArrowheads="1"/>
            </p:cNvSpPr>
            <p:nvPr/>
          </p:nvSpPr>
          <p:spPr bwMode="auto">
            <a:xfrm>
              <a:off x="476" y="3737"/>
              <a:ext cx="635"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tr-TR" sz="1400" b="1"/>
                <a:t>AP</a:t>
              </a:r>
            </a:p>
          </p:txBody>
        </p:sp>
        <p:sp>
          <p:nvSpPr>
            <p:cNvPr id="774165" name="Text Box 21"/>
            <p:cNvSpPr txBox="1">
              <a:spLocks noChangeArrowheads="1"/>
            </p:cNvSpPr>
            <p:nvPr/>
          </p:nvSpPr>
          <p:spPr bwMode="auto">
            <a:xfrm>
              <a:off x="2472" y="3964"/>
              <a:ext cx="635"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tr-TR" sz="1400" b="1"/>
                <a:t>LAO</a:t>
              </a:r>
            </a:p>
          </p:txBody>
        </p:sp>
        <p:sp>
          <p:nvSpPr>
            <p:cNvPr id="774166" name="Text Box 22"/>
            <p:cNvSpPr txBox="1">
              <a:spLocks noChangeArrowheads="1"/>
            </p:cNvSpPr>
            <p:nvPr/>
          </p:nvSpPr>
          <p:spPr bwMode="auto">
            <a:xfrm>
              <a:off x="4558" y="3873"/>
              <a:ext cx="635"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tr-TR" sz="1400" b="1"/>
                <a:t>RAO</a:t>
              </a:r>
            </a:p>
          </p:txBody>
        </p:sp>
        <p:sp>
          <p:nvSpPr>
            <p:cNvPr id="774167" name="Text Box 23"/>
            <p:cNvSpPr txBox="1">
              <a:spLocks noChangeArrowheads="1"/>
            </p:cNvSpPr>
            <p:nvPr/>
          </p:nvSpPr>
          <p:spPr bwMode="auto">
            <a:xfrm>
              <a:off x="4604" y="2114"/>
              <a:ext cx="635"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tr-TR" sz="1400" b="1"/>
                <a:t>RAO</a:t>
              </a:r>
            </a:p>
          </p:txBody>
        </p:sp>
        <p:sp>
          <p:nvSpPr>
            <p:cNvPr id="774168" name="Text Box 24"/>
            <p:cNvSpPr txBox="1">
              <a:spLocks noChangeArrowheads="1"/>
            </p:cNvSpPr>
            <p:nvPr/>
          </p:nvSpPr>
          <p:spPr bwMode="auto">
            <a:xfrm>
              <a:off x="1746" y="1071"/>
              <a:ext cx="2132" cy="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5750" indent="-285750" algn="l">
                <a:spcBef>
                  <a:spcPct val="50000"/>
                </a:spcBef>
                <a:buClr>
                  <a:schemeClr val="hlink"/>
                </a:buClr>
                <a:buFont typeface="Wingdings" panose="05000000000000000000" pitchFamily="2" charset="2"/>
                <a:buChar char="Ø"/>
              </a:pPr>
              <a:r>
                <a:rPr lang="tr-TR" sz="1800" dirty="0"/>
                <a:t> </a:t>
              </a:r>
              <a:r>
                <a:rPr lang="tr-TR" sz="1800" dirty="0" err="1">
                  <a:latin typeface="Times New Roman" panose="02020603050405020304" pitchFamily="18" charset="0"/>
                  <a:cs typeface="Times New Roman" panose="02020603050405020304" pitchFamily="18" charset="0"/>
                </a:rPr>
                <a:t>Lead</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apekse</a:t>
              </a:r>
              <a:r>
                <a:rPr lang="tr-TR" sz="1800" dirty="0">
                  <a:latin typeface="Times New Roman" panose="02020603050405020304" pitchFamily="18" charset="0"/>
                  <a:cs typeface="Times New Roman" panose="02020603050405020304" pitchFamily="18" charset="0"/>
                </a:rPr>
                <a:t> yakın olmamalı</a:t>
              </a:r>
            </a:p>
            <a:p>
              <a:pPr marL="285750" indent="-285750" algn="l">
                <a:spcBef>
                  <a:spcPct val="50000"/>
                </a:spcBef>
                <a:buClr>
                  <a:schemeClr val="hlink"/>
                </a:buClr>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 Orta </a:t>
              </a:r>
              <a:r>
                <a:rPr lang="tr-TR" sz="1800" dirty="0" err="1">
                  <a:latin typeface="Times New Roman" panose="02020603050405020304" pitchFamily="18" charset="0"/>
                  <a:cs typeface="Times New Roman" panose="02020603050405020304" pitchFamily="18" charset="0"/>
                </a:rPr>
                <a:t>segment</a:t>
              </a:r>
              <a:r>
                <a:rPr lang="tr-TR" sz="1800" dirty="0">
                  <a:latin typeface="Times New Roman" panose="02020603050405020304" pitchFamily="18" charset="0"/>
                  <a:cs typeface="Times New Roman" panose="02020603050405020304" pitchFamily="18" charset="0"/>
                </a:rPr>
                <a:t> tercih </a:t>
              </a:r>
              <a:r>
                <a:rPr lang="tr-TR" sz="1800" dirty="0" smtClean="0">
                  <a:latin typeface="Times New Roman" panose="02020603050405020304" pitchFamily="18" charset="0"/>
                  <a:cs typeface="Times New Roman" panose="02020603050405020304" pitchFamily="18" charset="0"/>
                </a:rPr>
                <a:t>edilmeli</a:t>
              </a:r>
              <a:endParaRPr lang="tr-TR" sz="1800" dirty="0">
                <a:latin typeface="Times New Roman" panose="02020603050405020304" pitchFamily="18" charset="0"/>
                <a:cs typeface="Times New Roman" panose="02020603050405020304" pitchFamily="18" charset="0"/>
              </a:endParaRPr>
            </a:p>
            <a:p>
              <a:pPr marL="285750" indent="-285750" algn="l">
                <a:spcBef>
                  <a:spcPct val="50000"/>
                </a:spcBef>
                <a:buClr>
                  <a:schemeClr val="hlink"/>
                </a:buClr>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 LAO’ da sağ ve sol </a:t>
              </a:r>
              <a:r>
                <a:rPr lang="tr-TR" sz="1800" dirty="0" err="1">
                  <a:latin typeface="Times New Roman" panose="02020603050405020304" pitchFamily="18" charset="0"/>
                  <a:cs typeface="Times New Roman" panose="02020603050405020304" pitchFamily="18" charset="0"/>
                </a:rPr>
                <a:t>lead</a:t>
              </a:r>
              <a:r>
                <a:rPr lang="tr-TR" sz="1800" dirty="0">
                  <a:latin typeface="Times New Roman" panose="02020603050405020304" pitchFamily="18" charset="0"/>
                  <a:cs typeface="Times New Roman" panose="02020603050405020304" pitchFamily="18" charset="0"/>
                </a:rPr>
                <a:t> aralığı açık olmalı</a:t>
              </a:r>
            </a:p>
          </p:txBody>
        </p:sp>
        <p:sp>
          <p:nvSpPr>
            <p:cNvPr id="774169" name="Line 25"/>
            <p:cNvSpPr>
              <a:spLocks noChangeShapeType="1"/>
            </p:cNvSpPr>
            <p:nvPr/>
          </p:nvSpPr>
          <p:spPr bwMode="auto">
            <a:xfrm flipH="1">
              <a:off x="4830" y="1253"/>
              <a:ext cx="91" cy="1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74170" name="Line 26"/>
            <p:cNvSpPr>
              <a:spLocks noChangeShapeType="1"/>
            </p:cNvSpPr>
            <p:nvPr/>
          </p:nvSpPr>
          <p:spPr bwMode="auto">
            <a:xfrm flipH="1" flipV="1">
              <a:off x="5420" y="1933"/>
              <a:ext cx="91" cy="18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74171" name="Text Box 27"/>
            <p:cNvSpPr txBox="1">
              <a:spLocks noChangeArrowheads="1"/>
            </p:cNvSpPr>
            <p:nvPr/>
          </p:nvSpPr>
          <p:spPr bwMode="auto">
            <a:xfrm>
              <a:off x="5102" y="2024"/>
              <a:ext cx="500"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tr-TR" sz="1200"/>
                <a:t>Apeks</a:t>
              </a:r>
            </a:p>
          </p:txBody>
        </p:sp>
        <p:sp>
          <p:nvSpPr>
            <p:cNvPr id="774172" name="Text Box 28"/>
            <p:cNvSpPr txBox="1">
              <a:spLocks noChangeArrowheads="1"/>
            </p:cNvSpPr>
            <p:nvPr/>
          </p:nvSpPr>
          <p:spPr bwMode="auto">
            <a:xfrm>
              <a:off x="4740" y="1071"/>
              <a:ext cx="1020"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tr-TR" sz="1200"/>
                <a:t>Mid segment</a:t>
              </a:r>
            </a:p>
          </p:txBody>
        </p:sp>
        <p:sp>
          <p:nvSpPr>
            <p:cNvPr id="774173" name="Line 29"/>
            <p:cNvSpPr>
              <a:spLocks noChangeShapeType="1"/>
            </p:cNvSpPr>
            <p:nvPr/>
          </p:nvSpPr>
          <p:spPr bwMode="auto">
            <a:xfrm flipV="1">
              <a:off x="2880" y="3203"/>
              <a:ext cx="499" cy="31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74174" name="Line 30"/>
            <p:cNvSpPr>
              <a:spLocks noChangeShapeType="1"/>
            </p:cNvSpPr>
            <p:nvPr/>
          </p:nvSpPr>
          <p:spPr bwMode="auto">
            <a:xfrm flipH="1">
              <a:off x="2653" y="3521"/>
              <a:ext cx="227" cy="1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spTree>
    <p:extLst>
      <p:ext uri="{BB962C8B-B14F-4D97-AF65-F5344CB8AC3E}">
        <p14:creationId xmlns:p14="http://schemas.microsoft.com/office/powerpoint/2010/main" val="3292325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ptureWiz_017.avi">
            <a:hlinkClick r:id="" action="ppaction://media"/>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649288" y="0"/>
            <a:ext cx="358775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aptureWiz_018.avi">
            <a:hlinkClick r:id="" action="ppaction://media"/>
          </p:cNvPr>
          <p:cNvPicPr>
            <a:picLocks noRot="1" noChangeAspect="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4527550" y="28575"/>
            <a:ext cx="36369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aptureWiz_019.avi">
            <a:hlinkClick r:id="" action="ppaction://media"/>
          </p:cNvPr>
          <p:cNvPicPr>
            <a:picLocks noRot="1" noChangeAspect="1"/>
          </p:cNvPicPr>
          <p:nvPr>
            <a:videoFile r:link="rId3"/>
          </p:nvPr>
        </p:nvPicPr>
        <p:blipFill>
          <a:blip r:embed="rId8">
            <a:extLst>
              <a:ext uri="{28A0092B-C50C-407E-A947-70E740481C1C}">
                <a14:useLocalDpi xmlns:a14="http://schemas.microsoft.com/office/drawing/2010/main" val="0"/>
              </a:ext>
            </a:extLst>
          </a:blip>
          <a:srcRect/>
          <a:stretch>
            <a:fillRect/>
          </a:stretch>
        </p:blipFill>
        <p:spPr bwMode="auto">
          <a:xfrm>
            <a:off x="649288" y="3321050"/>
            <a:ext cx="358775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aptureWiz_020.avi">
            <a:hlinkClick r:id="" action="ppaction://media"/>
          </p:cNvPr>
          <p:cNvPicPr>
            <a:picLocks noRot="1" noChangeAspect="1"/>
          </p:cNvPicPr>
          <p:nvPr>
            <a:videoFile r:link="rId4"/>
          </p:nvPr>
        </p:nvPicPr>
        <p:blipFill>
          <a:blip r:embed="rId9">
            <a:extLst>
              <a:ext uri="{28A0092B-C50C-407E-A947-70E740481C1C}">
                <a14:useLocalDpi xmlns:a14="http://schemas.microsoft.com/office/drawing/2010/main" val="0"/>
              </a:ext>
            </a:extLst>
          </a:blip>
          <a:srcRect/>
          <a:stretch>
            <a:fillRect/>
          </a:stretch>
        </p:blipFill>
        <p:spPr bwMode="auto">
          <a:xfrm>
            <a:off x="4527550" y="3321050"/>
            <a:ext cx="363696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444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459" fill="hold"/>
                                        <p:tgtEl>
                                          <p:spTgt spid="2"/>
                                        </p:tgtEl>
                                      </p:cBhvr>
                                    </p:cmd>
                                  </p:childTnLst>
                                </p:cTn>
                              </p:par>
                            </p:childTnLst>
                          </p:cTn>
                        </p:par>
                        <p:par>
                          <p:cTn id="7" fill="hold" nodeType="afterGroup">
                            <p:stCondLst>
                              <p:cond delay="6459"/>
                            </p:stCondLst>
                            <p:childTnLst>
                              <p:par>
                                <p:cTn id="8" presetID="1" presetClass="mediacall" presetSubtype="0" fill="hold" nodeType="afterEffect">
                                  <p:stCondLst>
                                    <p:cond delay="0"/>
                                  </p:stCondLst>
                                  <p:childTnLst>
                                    <p:cmd type="call" cmd="playFrom(0.0)">
                                      <p:cBhvr>
                                        <p:cTn id="9" dur="7429" fill="hold"/>
                                        <p:tgtEl>
                                          <p:spTgt spid="3"/>
                                        </p:tgtEl>
                                      </p:cBhvr>
                                    </p:cmd>
                                  </p:childTnLst>
                                </p:cTn>
                              </p:par>
                            </p:childTnLst>
                          </p:cTn>
                        </p:par>
                        <p:par>
                          <p:cTn id="10" fill="hold" nodeType="afterGroup">
                            <p:stCondLst>
                              <p:cond delay="13888"/>
                            </p:stCondLst>
                            <p:childTnLst>
                              <p:par>
                                <p:cTn id="11" presetID="1" presetClass="mediacall" presetSubtype="0" fill="hold" nodeType="afterEffect">
                                  <p:stCondLst>
                                    <p:cond delay="0"/>
                                  </p:stCondLst>
                                  <p:childTnLst>
                                    <p:cmd type="call" cmd="playFrom(0.0)">
                                      <p:cBhvr>
                                        <p:cTn id="12" dur="7000" fill="hold"/>
                                        <p:tgtEl>
                                          <p:spTgt spid="4"/>
                                        </p:tgtEl>
                                      </p:cBhvr>
                                    </p:cmd>
                                  </p:childTnLst>
                                </p:cTn>
                              </p:par>
                            </p:childTnLst>
                          </p:cTn>
                        </p:par>
                        <p:par>
                          <p:cTn id="13" fill="hold" nodeType="afterGroup">
                            <p:stCondLst>
                              <p:cond delay="20888"/>
                            </p:stCondLst>
                            <p:childTnLst>
                              <p:par>
                                <p:cTn id="14" presetID="1" presetClass="mediacall" presetSubtype="0" fill="hold" nodeType="afterEffect">
                                  <p:stCondLst>
                                    <p:cond delay="0"/>
                                  </p:stCondLst>
                                  <p:childTnLst>
                                    <p:cmd type="call" cmd="playFrom(0.0)">
                                      <p:cBhvr>
                                        <p:cTn id="15" dur="92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repeatCount="indefinite"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video>
              <p:cMediaNode vol="80000">
                <p:cTn id="22" repeatCount="indefinite" fill="hold" display="0">
                  <p:stCondLst>
                    <p:cond delay="indefinite"/>
                  </p:stCondLst>
                </p:cTn>
                <p:tgtEl>
                  <p:spTgt spid="3"/>
                </p:tgtEl>
              </p:cMediaNode>
            </p:video>
            <p:seq concurrent="1" nextAc="seek">
              <p:cTn id="23" restart="whenNotActive" fill="hold" evtFilter="cancelBubble" nodeType="interactiveSeq">
                <p:stCondLst>
                  <p:cond evt="onClick" delay="0">
                    <p:tgtEl>
                      <p:spTgt spid="3"/>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3"/>
                                        </p:tgtEl>
                                      </p:cBhvr>
                                    </p:cmd>
                                  </p:childTnLst>
                                </p:cTn>
                              </p:par>
                            </p:childTnLst>
                          </p:cTn>
                        </p:par>
                      </p:childTnLst>
                    </p:cTn>
                  </p:par>
                </p:childTnLst>
              </p:cTn>
              <p:nextCondLst>
                <p:cond evt="onClick" delay="0">
                  <p:tgtEl>
                    <p:spTgt spid="3"/>
                  </p:tgtEl>
                </p:cond>
              </p:nextCondLst>
            </p:seq>
            <p:video>
              <p:cMediaNode vol="80000">
                <p:cTn id="28" repeatCount="indefinite" fill="hold" display="0">
                  <p:stCondLst>
                    <p:cond delay="indefinite"/>
                  </p:stCondLst>
                </p:cTn>
                <p:tgtEl>
                  <p:spTgt spid="4"/>
                </p:tgtEl>
              </p:cMediaNode>
            </p:video>
            <p:seq concurrent="1" nextAc="seek">
              <p:cTn id="29" restart="whenNotActive" fill="hold" evtFilter="cancelBubble" nodeType="interactiveSeq">
                <p:stCondLst>
                  <p:cond evt="onClick" delay="0">
                    <p:tgtEl>
                      <p:spTgt spid="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 presetClass="mediacall" presetSubtype="0" fill="hold" nodeType="clickEffect">
                                  <p:stCondLst>
                                    <p:cond delay="0"/>
                                  </p:stCondLst>
                                  <p:childTnLst>
                                    <p:cmd type="call" cmd="togglePause">
                                      <p:cBhvr>
                                        <p:cTn id="33" dur="1" fill="hold"/>
                                        <p:tgtEl>
                                          <p:spTgt spid="4"/>
                                        </p:tgtEl>
                                      </p:cBhvr>
                                    </p:cmd>
                                  </p:childTnLst>
                                </p:cTn>
                              </p:par>
                            </p:childTnLst>
                          </p:cTn>
                        </p:par>
                      </p:childTnLst>
                    </p:cTn>
                  </p:par>
                </p:childTnLst>
              </p:cTn>
              <p:nextCondLst>
                <p:cond evt="onClick" delay="0">
                  <p:tgtEl>
                    <p:spTgt spid="4"/>
                  </p:tgtEl>
                </p:cond>
              </p:nextCondLst>
            </p:seq>
            <p:video>
              <p:cMediaNode vol="80000">
                <p:cTn id="34" repeatCount="indefinite" fill="hold" display="0">
                  <p:stCondLst>
                    <p:cond delay="indefinite"/>
                  </p:stCondLst>
                </p:cTn>
                <p:tgtEl>
                  <p:spTgt spid="5"/>
                </p:tgtEl>
              </p:cMediaNode>
            </p:video>
            <p:seq concurrent="1" nextAc="seek">
              <p:cTn id="35" restart="whenNotActive" fill="hold" evtFilter="cancelBubble" nodeType="interactiveSeq">
                <p:stCondLst>
                  <p:cond evt="onClick" delay="0">
                    <p:tgtEl>
                      <p:spTgt spid="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 presetClass="mediacall" presetSubtype="0" fill="hold" nodeType="clickEffect">
                                  <p:stCondLst>
                                    <p:cond delay="0"/>
                                  </p:stCondLst>
                                  <p:childTnLst>
                                    <p:cmd type="call" cmd="togglePause">
                                      <p:cBhvr>
                                        <p:cTn id="39"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1708150"/>
            <a:ext cx="4427537"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38" y="1708150"/>
            <a:ext cx="4408487"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Прямоугольник 1"/>
          <p:cNvSpPr>
            <a:spLocks noChangeArrowheads="1"/>
          </p:cNvSpPr>
          <p:nvPr/>
        </p:nvSpPr>
        <p:spPr bwMode="auto">
          <a:xfrm>
            <a:off x="1116013" y="692150"/>
            <a:ext cx="676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ru-RU" sz="2000" b="1" dirty="0">
                <a:latin typeface="Times New Roman" panose="02020603050405020304" pitchFamily="18" charset="0"/>
                <a:cs typeface="Times New Roman" panose="02020603050405020304" pitchFamily="18" charset="0"/>
              </a:rPr>
              <a:t>Sol </a:t>
            </a:r>
            <a:r>
              <a:rPr lang="en-US" altLang="ru-RU" sz="2000" b="1" dirty="0" err="1">
                <a:latin typeface="Times New Roman" panose="02020603050405020304" pitchFamily="18" charset="0"/>
                <a:cs typeface="Times New Roman" panose="02020603050405020304" pitchFamily="18" charset="0"/>
              </a:rPr>
              <a:t>ventrikül</a:t>
            </a:r>
            <a:r>
              <a:rPr lang="en-US" altLang="ru-RU" sz="2000" b="1" dirty="0">
                <a:latin typeface="Times New Roman" panose="02020603050405020304" pitchFamily="18" charset="0"/>
                <a:cs typeface="Times New Roman" panose="02020603050405020304" pitchFamily="18" charset="0"/>
              </a:rPr>
              <a:t> </a:t>
            </a:r>
            <a:r>
              <a:rPr lang="en-US" altLang="ru-RU" sz="2000" b="1" dirty="0" err="1">
                <a:latin typeface="Times New Roman" panose="02020603050405020304" pitchFamily="18" charset="0"/>
                <a:cs typeface="Times New Roman" panose="02020603050405020304" pitchFamily="18" charset="0"/>
              </a:rPr>
              <a:t>elektrodunun</a:t>
            </a:r>
            <a:r>
              <a:rPr lang="en-US" altLang="ru-RU" sz="2000" b="1" dirty="0">
                <a:latin typeface="Times New Roman" panose="02020603050405020304" pitchFamily="18" charset="0"/>
                <a:cs typeface="Times New Roman" panose="02020603050405020304" pitchFamily="18" charset="0"/>
              </a:rPr>
              <a:t>  </a:t>
            </a:r>
            <a:r>
              <a:rPr lang="en-US" altLang="ru-RU" sz="2000" b="1" dirty="0" err="1">
                <a:latin typeface="Times New Roman" panose="02020603050405020304" pitchFamily="18" charset="0"/>
                <a:cs typeface="Times New Roman" panose="02020603050405020304" pitchFamily="18" charset="0"/>
              </a:rPr>
              <a:t>uygun</a:t>
            </a:r>
            <a:r>
              <a:rPr lang="en-US" altLang="ru-RU" sz="2000" b="1" dirty="0">
                <a:latin typeface="Times New Roman" panose="02020603050405020304" pitchFamily="18" charset="0"/>
                <a:cs typeface="Times New Roman" panose="02020603050405020304" pitchFamily="18" charset="0"/>
              </a:rPr>
              <a:t>  </a:t>
            </a:r>
            <a:r>
              <a:rPr lang="en-US" altLang="ru-RU" sz="2000" b="1" dirty="0" err="1">
                <a:latin typeface="Times New Roman" panose="02020603050405020304" pitchFamily="18" charset="0"/>
                <a:cs typeface="Times New Roman" panose="02020603050405020304" pitchFamily="18" charset="0"/>
              </a:rPr>
              <a:t>dala</a:t>
            </a:r>
            <a:r>
              <a:rPr lang="en-US" altLang="ru-RU" sz="2000" b="1" dirty="0">
                <a:latin typeface="Times New Roman" panose="02020603050405020304" pitchFamily="18" charset="0"/>
                <a:cs typeface="Times New Roman" panose="02020603050405020304" pitchFamily="18" charset="0"/>
              </a:rPr>
              <a:t>  </a:t>
            </a:r>
            <a:r>
              <a:rPr lang="en-US" altLang="ru-RU" sz="2000" b="1" dirty="0" err="1">
                <a:latin typeface="Times New Roman" panose="02020603050405020304" pitchFamily="18" charset="0"/>
                <a:cs typeface="Times New Roman" panose="02020603050405020304" pitchFamily="18" charset="0"/>
              </a:rPr>
              <a:t>yerleştirilmesi</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67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9939"/>
                                        </p:tgtEl>
                                        <p:attrNameLst>
                                          <p:attrName>style.visibility</p:attrName>
                                        </p:attrNameLst>
                                      </p:cBhvr>
                                      <p:to>
                                        <p:strVal val="visible"/>
                                      </p:to>
                                    </p:set>
                                    <p:animEffect transition="in" filter="fade">
                                      <p:cBhvr>
                                        <p:cTn id="14" dur="1000"/>
                                        <p:tgtEl>
                                          <p:spTgt spid="39939"/>
                                        </p:tgtEl>
                                      </p:cBhvr>
                                    </p:animEffect>
                                    <p:anim calcmode="lin" valueType="num">
                                      <p:cBhvr>
                                        <p:cTn id="15" dur="1000" fill="hold"/>
                                        <p:tgtEl>
                                          <p:spTgt spid="39939"/>
                                        </p:tgtEl>
                                        <p:attrNameLst>
                                          <p:attrName>ppt_x</p:attrName>
                                        </p:attrNameLst>
                                      </p:cBhvr>
                                      <p:tavLst>
                                        <p:tav tm="0">
                                          <p:val>
                                            <p:strVal val="#ppt_x"/>
                                          </p:val>
                                        </p:tav>
                                        <p:tav tm="100000">
                                          <p:val>
                                            <p:strVal val="#ppt_x"/>
                                          </p:val>
                                        </p:tav>
                                      </p:tavLst>
                                    </p:anim>
                                    <p:anim calcmode="lin" valueType="num">
                                      <p:cBhvr>
                                        <p:cTn id="16" dur="1000" fill="hold"/>
                                        <p:tgtEl>
                                          <p:spTgt spid="399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457200" y="1645920"/>
            <a:ext cx="8229240" cy="3935880"/>
          </a:xfrm>
        </p:spPr>
        <p:txBody>
          <a:bodyPr/>
          <a:lstStyle/>
          <a:p>
            <a:pPr marL="342900" indent="-342900" algn="just">
              <a:lnSpc>
                <a:spcPct val="2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inimum </a:t>
            </a: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aylık</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OMT’ye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tr-TR" sz="2400" dirty="0">
                <a:latin typeface="Times New Roman" panose="02020603050405020304" pitchFamily="18" charset="0"/>
                <a:cs typeface="Times New Roman" panose="02020603050405020304" pitchFamily="18" charset="0"/>
              </a:rPr>
              <a:t>ğ</a:t>
            </a:r>
            <a:r>
              <a:rPr lang="en-US" sz="2400" dirty="0" smtClean="0">
                <a:latin typeface="Times New Roman" panose="02020603050405020304" pitchFamily="18" charset="0"/>
                <a:cs typeface="Times New Roman" panose="02020603050405020304" pitchFamily="18" charset="0"/>
              </a:rPr>
              <a:t>men  LVEF ≤ %35 </a:t>
            </a:r>
            <a:r>
              <a:rPr lang="en-US" sz="2400" dirty="0" err="1" smtClean="0">
                <a:latin typeface="Times New Roman" panose="02020603050405020304" pitchFamily="18" charset="0"/>
                <a:cs typeface="Times New Roman" panose="02020603050405020304" pitchFamily="18" charset="0"/>
              </a:rPr>
              <a:t>ise</a:t>
            </a:r>
            <a:r>
              <a:rPr lang="en-US" sz="2400" dirty="0" smtClean="0">
                <a:latin typeface="Times New Roman" panose="02020603050405020304" pitchFamily="18" charset="0"/>
                <a:cs typeface="Times New Roman" panose="02020603050405020304" pitchFamily="18" charset="0"/>
              </a:rPr>
              <a:t>: </a:t>
            </a:r>
          </a:p>
          <a:p>
            <a:pPr marL="342900" indent="-342900" algn="just">
              <a:lnSpc>
                <a:spcPct val="200000"/>
              </a:lnSpc>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QRS s</a:t>
            </a:r>
            <a:r>
              <a:rPr lang="tr-TR" sz="2000" dirty="0">
                <a:latin typeface="Times New Roman" panose="02020603050405020304" pitchFamily="18" charset="0"/>
                <a:cs typeface="Times New Roman" panose="02020603050405020304" pitchFamily="18" charset="0"/>
              </a:rPr>
              <a:t>ü</a:t>
            </a:r>
            <a:r>
              <a:rPr lang="en-US" sz="2000" dirty="0" err="1" smtClean="0">
                <a:latin typeface="Times New Roman" panose="02020603050405020304" pitchFamily="18" charset="0"/>
                <a:cs typeface="Times New Roman" panose="02020603050405020304" pitchFamily="18" charset="0"/>
              </a:rPr>
              <a:t>resi</a:t>
            </a:r>
            <a:r>
              <a:rPr lang="en-US" sz="2000" dirty="0" smtClean="0">
                <a:latin typeface="Times New Roman" panose="02020603050405020304" pitchFamily="18" charset="0"/>
                <a:cs typeface="Times New Roman" panose="02020603050405020304" pitchFamily="18" charset="0"/>
              </a:rPr>
              <a:t> &lt; 130 msn </a:t>
            </a:r>
            <a:r>
              <a:rPr lang="en-US" sz="2000" dirty="0" err="1" smtClean="0">
                <a:latin typeface="Times New Roman" panose="02020603050405020304" pitchFamily="18" charset="0"/>
                <a:cs typeface="Times New Roman" panose="02020603050405020304" pitchFamily="18" charset="0"/>
              </a:rPr>
              <a:t>ise</a:t>
            </a:r>
            <a:r>
              <a:rPr lang="en-US" sz="2000" dirty="0" smtClean="0">
                <a:latin typeface="Times New Roman" panose="02020603050405020304" pitchFamily="18" charset="0"/>
                <a:cs typeface="Times New Roman" panose="02020603050405020304" pitchFamily="18" charset="0"/>
              </a:rPr>
              <a:t> FK NYHA </a:t>
            </a:r>
            <a:r>
              <a:rPr lang="en-US" sz="2000" dirty="0" smtClean="0">
                <a:solidFill>
                  <a:srgbClr val="FF0000"/>
                </a:solidFill>
                <a:latin typeface="Times New Roman" panose="02020603050405020304" pitchFamily="18" charset="0"/>
                <a:cs typeface="Times New Roman" panose="02020603050405020304" pitchFamily="18" charset="0"/>
              </a:rPr>
              <a:t>II-III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hastalara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ICD </a:t>
            </a:r>
            <a:r>
              <a:rPr lang="en-US" sz="2000" dirty="0" err="1">
                <a:latin typeface="Times New Roman" panose="02020603050405020304" pitchFamily="18" charset="0"/>
                <a:cs typeface="Times New Roman" panose="02020603050405020304" pitchFamily="18" charset="0"/>
              </a:rPr>
              <a:t>implantasyonu</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önerilir</a:t>
            </a:r>
            <a:r>
              <a:rPr lang="en-US" sz="2000" dirty="0" smtClean="0">
                <a:latin typeface="Times New Roman" panose="02020603050405020304" pitchFamily="18" charset="0"/>
                <a:cs typeface="Times New Roman" panose="02020603050405020304" pitchFamily="18" charset="0"/>
              </a:rPr>
              <a:t>.</a:t>
            </a:r>
          </a:p>
          <a:p>
            <a:pPr marL="342900" indent="-342900" algn="just">
              <a:lnSpc>
                <a:spcPct val="200000"/>
              </a:lnSpc>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QRS </a:t>
            </a:r>
            <a:r>
              <a:rPr lang="en-US" sz="2000" dirty="0" err="1">
                <a:latin typeface="Times New Roman" panose="02020603050405020304" pitchFamily="18" charset="0"/>
                <a:cs typeface="Times New Roman" panose="02020603050405020304" pitchFamily="18" charset="0"/>
              </a:rPr>
              <a:t>süresi</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130 </a:t>
            </a:r>
            <a:r>
              <a:rPr lang="en-US" sz="2000" dirty="0" err="1">
                <a:latin typeface="Times New Roman" panose="02020603050405020304" pitchFamily="18" charset="0"/>
                <a:cs typeface="Times New Roman" panose="02020603050405020304" pitchFamily="18" charset="0"/>
              </a:rPr>
              <a:t>ms</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olan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FK NYHA </a:t>
            </a:r>
            <a:r>
              <a:rPr lang="en-US" sz="2000" dirty="0" smtClean="0">
                <a:solidFill>
                  <a:srgbClr val="FF0000"/>
                </a:solidFill>
                <a:latin typeface="Times New Roman" panose="02020603050405020304" pitchFamily="18" charset="0"/>
                <a:cs typeface="Times New Roman" panose="02020603050405020304" pitchFamily="18" charset="0"/>
              </a:rPr>
              <a:t>II-IV</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hastalarda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ise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ICD </a:t>
            </a:r>
            <a:r>
              <a:rPr lang="en-US" sz="2000" dirty="0" err="1">
                <a:latin typeface="Times New Roman" panose="02020603050405020304" pitchFamily="18" charset="0"/>
                <a:cs typeface="Times New Roman" panose="02020603050405020304" pitchFamily="18" charset="0"/>
              </a:rPr>
              <a:t>yerine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defibrilatörlü</a:t>
            </a:r>
            <a:r>
              <a:rPr lang="en-US" sz="2000" dirty="0">
                <a:latin typeface="Times New Roman" panose="02020603050405020304" pitchFamily="18" charset="0"/>
                <a:cs typeface="Times New Roman" panose="02020603050405020304" pitchFamily="18" charset="0"/>
              </a:rPr>
              <a:t> K</a:t>
            </a:r>
            <a:r>
              <a:rPr lang="en-US" sz="2000" dirty="0" smtClean="0">
                <a:latin typeface="Times New Roman" panose="02020603050405020304" pitchFamily="18" charset="0"/>
                <a:cs typeface="Times New Roman" panose="02020603050405020304" pitchFamily="18" charset="0"/>
              </a:rPr>
              <a:t>RT (KRT-D</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önerilir</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lgn="just">
              <a:lnSpc>
                <a:spcPct val="200000"/>
              </a:lnSpc>
            </a:pPr>
            <a:endParaRPr lang="tr-TR" sz="2400" dirty="0">
              <a:latin typeface="Times New Roman" panose="02020603050405020304" pitchFamily="18" charset="0"/>
              <a:cs typeface="Times New Roman" panose="02020603050405020304" pitchFamily="18" charset="0"/>
            </a:endParaRPr>
          </a:p>
        </p:txBody>
      </p:sp>
      <p:sp>
        <p:nvSpPr>
          <p:cNvPr id="4" name="Dikdörtgen 3"/>
          <p:cNvSpPr/>
          <p:nvPr/>
        </p:nvSpPr>
        <p:spPr>
          <a:xfrm>
            <a:off x="678692" y="6308148"/>
            <a:ext cx="7786255" cy="369332"/>
          </a:xfrm>
          <a:prstGeom prst="rect">
            <a:avLst/>
          </a:prstGeom>
        </p:spPr>
        <p:txBody>
          <a:bodyPr wrap="square">
            <a:spAutoFit/>
          </a:bodyPr>
          <a:lstStyle/>
          <a:p>
            <a:r>
              <a:rPr lang="tr-TR" b="1" dirty="0" err="1" smtClean="0">
                <a:solidFill>
                  <a:srgbClr val="FF0000"/>
                </a:solidFill>
                <a:latin typeface="Times New Roman" panose="02020603050405020304" pitchFamily="18" charset="0"/>
                <a:cs typeface="Times New Roman" panose="02020603050405020304" pitchFamily="18" charset="0"/>
              </a:rPr>
              <a:t>European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Heart</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Journal</a:t>
            </a:r>
            <a:r>
              <a:rPr lang="tr-TR" b="1" dirty="0" smtClean="0">
                <a:solidFill>
                  <a:srgbClr val="FF0000"/>
                </a:solidFill>
                <a:latin typeface="Times New Roman" panose="02020603050405020304" pitchFamily="18" charset="0"/>
                <a:cs typeface="Times New Roman" panose="02020603050405020304" pitchFamily="18" charset="0"/>
              </a:rPr>
              <a:t> (2021) 42, 3599</a:t>
            </a:r>
            <a:r>
              <a:rPr lang="en-US"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3726</a:t>
            </a:r>
            <a:r>
              <a:rPr lang="en-US"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doi:10.1093/</a:t>
            </a:r>
            <a:r>
              <a:rPr lang="tr-TR" b="1" dirty="0" err="1" smtClean="0">
                <a:solidFill>
                  <a:srgbClr val="FF0000"/>
                </a:solidFill>
                <a:latin typeface="Times New Roman" panose="02020603050405020304" pitchFamily="18" charset="0"/>
                <a:cs typeface="Times New Roman" panose="02020603050405020304" pitchFamily="18" charset="0"/>
              </a:rPr>
              <a:t>eurheartj</a:t>
            </a:r>
            <a:r>
              <a:rPr lang="tr-TR" b="1" dirty="0" smtClean="0">
                <a:solidFill>
                  <a:srgbClr val="FF0000"/>
                </a:solidFill>
                <a:latin typeface="Times New Roman" panose="02020603050405020304" pitchFamily="18" charset="0"/>
                <a:cs typeface="Times New Roman" panose="02020603050405020304" pitchFamily="18" charset="0"/>
              </a:rPr>
              <a:t>/ehab368</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32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200" dirty="0" err="1">
                <a:latin typeface="Times New Roman" panose="02020603050405020304" pitchFamily="18" charset="0"/>
                <a:cs typeface="Times New Roman" panose="02020603050405020304" pitchFamily="18" charset="0"/>
              </a:rPr>
              <a:t>Çoklu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elektrodlarla</a:t>
            </a:r>
            <a:r>
              <a:rPr lang="en-US" sz="3200" dirty="0">
                <a:latin typeface="Times New Roman" panose="02020603050405020304" pitchFamily="18" charset="0"/>
                <a:cs typeface="Times New Roman" panose="02020603050405020304" pitchFamily="18" charset="0"/>
              </a:rPr>
              <a:t> KRT</a:t>
            </a:r>
            <a:br>
              <a:rPr lang="en-US" sz="3200" dirty="0">
                <a:latin typeface="Times New Roman" panose="02020603050405020304" pitchFamily="18" charset="0"/>
                <a:cs typeface="Times New Roman" panose="02020603050405020304" pitchFamily="18" charset="0"/>
              </a:rPr>
            </a:br>
            <a:endParaRPr lang="ru-RU" sz="3200" dirty="0"/>
          </a:p>
        </p:txBody>
      </p:sp>
      <p:sp>
        <p:nvSpPr>
          <p:cNvPr id="3" name="Объект 2"/>
          <p:cNvSpPr>
            <a:spLocks noGrp="1"/>
          </p:cNvSpPr>
          <p:nvPr>
            <p:ph idx="1"/>
          </p:nvPr>
        </p:nvSpPr>
        <p:spPr/>
        <p:txBody>
          <a:bodyPr/>
          <a:lstStyle/>
          <a:p>
            <a:pPr>
              <a:buFont typeface="Wingdings" panose="05000000000000000000" pitchFamily="2" charset="2"/>
              <a:buChar char="Ø"/>
            </a:pPr>
            <a:r>
              <a:rPr lang="az-Latn-AZ" sz="2000" dirty="0">
                <a:latin typeface="Times New Roman" panose="02020603050405020304" pitchFamily="18" charset="0"/>
                <a:cs typeface="Times New Roman" panose="02020603050405020304" pitchFamily="18" charset="0"/>
              </a:rPr>
              <a:t>İ</a:t>
            </a:r>
            <a:r>
              <a:rPr lang="en-US" sz="2000" dirty="0" err="1">
                <a:latin typeface="Times New Roman" panose="02020603050405020304" pitchFamily="18" charset="0"/>
                <a:cs typeface="Times New Roman" panose="02020603050405020304" pitchFamily="18" charset="0"/>
              </a:rPr>
              <a:t>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farklı</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multisi</a:t>
            </a: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e </a:t>
            </a:r>
            <a:r>
              <a:rPr lang="az-Latn-AZ"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triple-site) pacing </a:t>
            </a:r>
            <a:r>
              <a:rPr lang="en-US" sz="2000" dirty="0" err="1">
                <a:latin typeface="Times New Roman" panose="02020603050405020304" pitchFamily="18" charset="0"/>
                <a:cs typeface="Times New Roman" panose="02020603050405020304" pitchFamily="18" charset="0"/>
              </a:rPr>
              <a:t>yöntemi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var</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nSpc>
                <a:spcPct val="200000"/>
              </a:lnSpc>
              <a:buFont typeface="Wingdings" panose="05000000000000000000" pitchFamily="2" charset="2"/>
              <a:buChar char="v"/>
            </a:pPr>
            <a:r>
              <a:rPr lang="az-Latn-AZ" sz="1800" dirty="0">
                <a:solidFill>
                  <a:schemeClr val="accent4">
                    <a:lumMod val="10000"/>
                  </a:schemeClr>
                </a:solidFill>
                <a:latin typeface="Times New Roman" panose="02020603050405020304" pitchFamily="18" charset="0"/>
                <a:cs typeface="Times New Roman" panose="02020603050405020304" pitchFamily="18" charset="0"/>
              </a:rPr>
              <a:t>İ</a:t>
            </a:r>
            <a:r>
              <a:rPr lang="en-US" sz="1800" dirty="0" err="1">
                <a:solidFill>
                  <a:schemeClr val="accent4">
                    <a:lumMod val="10000"/>
                  </a:schemeClr>
                </a:solidFill>
                <a:latin typeface="Times New Roman" panose="02020603050405020304" pitchFamily="18" charset="0"/>
                <a:cs typeface="Times New Roman" panose="02020603050405020304" pitchFamily="18" charset="0"/>
              </a:rPr>
              <a:t>ki</a:t>
            </a:r>
            <a:r>
              <a:rPr lang="en-US" sz="1800" dirty="0">
                <a:solidFill>
                  <a:schemeClr val="accent4">
                    <a:lumMod val="10000"/>
                  </a:schemeClr>
                </a:solidFill>
                <a:latin typeface="Times New Roman" panose="02020603050405020304" pitchFamily="18" charset="0"/>
                <a:cs typeface="Times New Roman" panose="02020603050405020304" pitchFamily="18" charset="0"/>
              </a:rPr>
              <a:t> Sa</a:t>
            </a:r>
            <a:r>
              <a:rPr lang="az-Latn-AZ" sz="1800" dirty="0">
                <a:solidFill>
                  <a:schemeClr val="accent4">
                    <a:lumMod val="10000"/>
                  </a:schemeClr>
                </a:solidFill>
                <a:latin typeface="Times New Roman" panose="02020603050405020304" pitchFamily="18" charset="0"/>
                <a:cs typeface="Times New Roman" panose="02020603050405020304" pitchFamily="18" charset="0"/>
              </a:rPr>
              <a:t>ğ</a:t>
            </a:r>
            <a:r>
              <a:rPr lang="en-US" sz="1800" dirty="0">
                <a:solidFill>
                  <a:schemeClr val="accent4">
                    <a:lumMod val="10000"/>
                  </a:schemeClr>
                </a:solidFill>
                <a:latin typeface="Times New Roman" panose="02020603050405020304" pitchFamily="18" charset="0"/>
                <a:cs typeface="Times New Roman" panose="02020603050405020304" pitchFamily="18" charset="0"/>
              </a:rPr>
              <a:t>V </a:t>
            </a:r>
            <a:r>
              <a:rPr lang="en-US" sz="1800" dirty="0" err="1">
                <a:solidFill>
                  <a:schemeClr val="accent4">
                    <a:lumMod val="10000"/>
                  </a:schemeClr>
                </a:solidFill>
                <a:latin typeface="Times New Roman" panose="02020603050405020304" pitchFamily="18" charset="0"/>
                <a:cs typeface="Times New Roman" panose="02020603050405020304" pitchFamily="18" charset="0"/>
              </a:rPr>
              <a:t>elektrodu</a:t>
            </a:r>
            <a:r>
              <a:rPr lang="en-US" sz="1800" dirty="0">
                <a:solidFill>
                  <a:schemeClr val="accent4">
                    <a:lumMod val="1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10000"/>
                  </a:schemeClr>
                </a:solidFill>
                <a:latin typeface="Times New Roman" panose="02020603050405020304" pitchFamily="18" charset="0"/>
                <a:cs typeface="Times New Roman" panose="02020603050405020304" pitchFamily="18" charset="0"/>
              </a:rPr>
              <a:t>ve</a:t>
            </a:r>
            <a:r>
              <a:rPr lang="en-US" sz="1800" dirty="0">
                <a:solidFill>
                  <a:schemeClr val="accent4">
                    <a:lumMod val="10000"/>
                  </a:schemeClr>
                </a:solidFill>
                <a:latin typeface="Times New Roman" panose="02020603050405020304" pitchFamily="18" charset="0"/>
                <a:cs typeface="Times New Roman" panose="02020603050405020304" pitchFamily="18" charset="0"/>
              </a:rPr>
              <a:t>  </a:t>
            </a:r>
            <a:r>
              <a:rPr lang="en-US" sz="1800" dirty="0" err="1">
                <a:solidFill>
                  <a:schemeClr val="accent4">
                    <a:lumMod val="10000"/>
                  </a:schemeClr>
                </a:solidFill>
                <a:latin typeface="Times New Roman" panose="02020603050405020304" pitchFamily="18" charset="0"/>
                <a:cs typeface="Times New Roman" panose="02020603050405020304" pitchFamily="18" charset="0"/>
              </a:rPr>
              <a:t>bir</a:t>
            </a:r>
            <a:r>
              <a:rPr lang="en-US" sz="1800" dirty="0">
                <a:solidFill>
                  <a:schemeClr val="accent4">
                    <a:lumMod val="10000"/>
                  </a:schemeClr>
                </a:solidFill>
                <a:latin typeface="Times New Roman" panose="02020603050405020304" pitchFamily="18" charset="0"/>
                <a:cs typeface="Times New Roman" panose="02020603050405020304" pitchFamily="18" charset="0"/>
              </a:rPr>
              <a:t> SV </a:t>
            </a:r>
            <a:r>
              <a:rPr lang="en-US" sz="1800" dirty="0" err="1">
                <a:solidFill>
                  <a:schemeClr val="accent4">
                    <a:lumMod val="10000"/>
                  </a:schemeClr>
                </a:solidFill>
                <a:latin typeface="Times New Roman" panose="02020603050405020304" pitchFamily="18" charset="0"/>
                <a:cs typeface="Times New Roman" panose="02020603050405020304" pitchFamily="18" charset="0"/>
              </a:rPr>
              <a:t>elektrodu</a:t>
            </a:r>
            <a:endParaRPr lang="en-US" sz="1800" dirty="0">
              <a:solidFill>
                <a:schemeClr val="accent4">
                  <a:lumMod val="10000"/>
                </a:schemeClr>
              </a:solidFill>
              <a:latin typeface="Times New Roman" panose="02020603050405020304" pitchFamily="18" charset="0"/>
              <a:cs typeface="Times New Roman" panose="02020603050405020304" pitchFamily="18" charset="0"/>
            </a:endParaRPr>
          </a:p>
          <a:p>
            <a:pPr>
              <a:lnSpc>
                <a:spcPct val="200000"/>
              </a:lnSpc>
              <a:buFont typeface="Wingdings" panose="05000000000000000000" pitchFamily="2" charset="2"/>
              <a:buChar char="v"/>
            </a:pPr>
            <a:r>
              <a:rPr lang="en-US" sz="1800" dirty="0" err="1">
                <a:latin typeface="Times New Roman" panose="02020603050405020304" pitchFamily="18" charset="0"/>
                <a:cs typeface="Times New Roman" panose="02020603050405020304" pitchFamily="18" charset="0"/>
              </a:rPr>
              <a:t>Bir</a:t>
            </a:r>
            <a:r>
              <a:rPr lang="en-US" sz="1800" dirty="0">
                <a:latin typeface="Times New Roman" panose="02020603050405020304" pitchFamily="18" charset="0"/>
                <a:cs typeface="Times New Roman" panose="02020603050405020304" pitchFamily="18" charset="0"/>
              </a:rPr>
              <a:t> Sa</a:t>
            </a:r>
            <a:r>
              <a:rPr lang="az-Latn-AZ" sz="1800" dirty="0">
                <a:latin typeface="Times New Roman" panose="02020603050405020304" pitchFamily="18" charset="0"/>
                <a:cs typeface="Times New Roman" panose="02020603050405020304" pitchFamily="18" charset="0"/>
              </a:rPr>
              <a:t>ğ</a:t>
            </a:r>
            <a:r>
              <a:rPr lang="en-US" sz="1800" dirty="0">
                <a:latin typeface="Times New Roman" panose="02020603050405020304" pitchFamily="18" charset="0"/>
                <a:cs typeface="Times New Roman" panose="02020603050405020304" pitchFamily="18" charset="0"/>
              </a:rPr>
              <a:t>V </a:t>
            </a:r>
            <a:r>
              <a:rPr lang="en-US" sz="1800" dirty="0" err="1">
                <a:latin typeface="Times New Roman" panose="02020603050405020304" pitchFamily="18" charset="0"/>
                <a:cs typeface="Times New Roman" panose="02020603050405020304" pitchFamily="18" charset="0"/>
              </a:rPr>
              <a:t>elektrodu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iki</a:t>
            </a:r>
            <a:r>
              <a:rPr lang="en-US" sz="1800" dirty="0">
                <a:latin typeface="Times New Roman" panose="02020603050405020304" pitchFamily="18" charset="0"/>
                <a:cs typeface="Times New Roman" panose="02020603050405020304" pitchFamily="18" charset="0"/>
              </a:rPr>
              <a:t> SV </a:t>
            </a:r>
            <a:r>
              <a:rPr lang="en-US" sz="1800" dirty="0" err="1">
                <a:latin typeface="Times New Roman" panose="02020603050405020304" pitchFamily="18" charset="0"/>
                <a:cs typeface="Times New Roman" panose="02020603050405020304" pitchFamily="18" charset="0"/>
              </a:rPr>
              <a:t>elektrodu</a:t>
            </a:r>
            <a:r>
              <a:rPr lang="en-US" sz="1800" dirty="0">
                <a:latin typeface="Times New Roman" panose="02020603050405020304" pitchFamily="18" charset="0"/>
                <a:cs typeface="Times New Roman" panose="02020603050405020304" pitchFamily="18" charset="0"/>
              </a:rPr>
              <a:t> </a:t>
            </a:r>
            <a:r>
              <a:rPr lang="az-Latn-AZ" sz="1800" b="1" dirty="0">
                <a:solidFill>
                  <a:srgbClr val="00B050"/>
                </a:solidFill>
                <a:latin typeface="Times New Roman" panose="02020603050405020304" pitchFamily="18" charset="0"/>
                <a:cs typeface="Times New Roman" panose="02020603050405020304" pitchFamily="18" charset="0"/>
              </a:rPr>
              <a:t>(</a:t>
            </a:r>
            <a:r>
              <a:rPr lang="en-US" sz="1800" b="1" dirty="0">
                <a:solidFill>
                  <a:srgbClr val="00B050"/>
                </a:solidFill>
                <a:latin typeface="Times New Roman" panose="02020603050405020304" pitchFamily="18" charset="0"/>
                <a:cs typeface="Times New Roman" panose="02020603050405020304" pitchFamily="18" charset="0"/>
              </a:rPr>
              <a:t>Dual-</a:t>
            </a:r>
            <a:r>
              <a:rPr lang="en-US" sz="1800" b="1" dirty="0" err="1">
                <a:solidFill>
                  <a:srgbClr val="00B050"/>
                </a:solidFill>
                <a:latin typeface="Times New Roman" panose="02020603050405020304" pitchFamily="18" charset="0"/>
                <a:cs typeface="Times New Roman" panose="02020603050405020304" pitchFamily="18" charset="0"/>
              </a:rPr>
              <a:t>ven</a:t>
            </a:r>
            <a:r>
              <a:rPr lang="en-US" sz="1800" b="1" dirty="0">
                <a:solidFill>
                  <a:srgbClr val="00B050"/>
                </a:solidFill>
                <a:latin typeface="Times New Roman" panose="02020603050405020304" pitchFamily="18" charset="0"/>
                <a:cs typeface="Times New Roman" panose="02020603050405020304" pitchFamily="18" charset="0"/>
              </a:rPr>
              <a:t> SV pacing</a:t>
            </a:r>
            <a:r>
              <a:rPr lang="az-Latn-AZ" sz="1800" b="1" dirty="0">
                <a:solidFill>
                  <a:srgbClr val="00B050"/>
                </a:solidFill>
                <a:latin typeface="Times New Roman" panose="02020603050405020304" pitchFamily="18" charset="0"/>
                <a:cs typeface="Times New Roman" panose="02020603050405020304" pitchFamily="18" charset="0"/>
              </a:rPr>
              <a:t>)</a:t>
            </a:r>
            <a:r>
              <a:rPr lang="en-US" sz="1800" b="1" dirty="0">
                <a:solidFill>
                  <a:srgbClr val="00B050"/>
                </a:solidFill>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a:p>
            <a:pPr marL="0" indent="0">
              <a:buNone/>
            </a:pPr>
            <a:endParaRPr lang="ru-RU"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35623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340768"/>
            <a:ext cx="44767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4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22" y="419771"/>
            <a:ext cx="8096250" cy="2000250"/>
          </a:xfrm>
          <a:prstGeom prst="rect">
            <a:avLst/>
          </a:prstGeom>
        </p:spPr>
      </p:pic>
      <p:sp>
        <p:nvSpPr>
          <p:cNvPr id="3" name="TextBox 1"/>
          <p:cNvSpPr txBox="1"/>
          <p:nvPr/>
        </p:nvSpPr>
        <p:spPr>
          <a:xfrm>
            <a:off x="1246909" y="2920121"/>
            <a:ext cx="7283063" cy="373948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528 </a:t>
            </a:r>
            <a:r>
              <a:rPr lang="tr-TR" sz="2000" dirty="0" smtClean="0">
                <a:latin typeface="Times New Roman" panose="02020603050405020304" pitchFamily="18" charset="0"/>
                <a:cs typeface="Times New Roman" panose="02020603050405020304" pitchFamily="18" charset="0"/>
              </a:rPr>
              <a:t>DEF</a:t>
            </a:r>
            <a:r>
              <a:rPr lang="en-US" sz="2000" dirty="0" smtClean="0">
                <a:latin typeface="Times New Roman" panose="02020603050405020304" pitchFamily="18" charset="0"/>
                <a:cs typeface="Times New Roman" panose="02020603050405020304" pitchFamily="18" charset="0"/>
              </a:rPr>
              <a:t>-</a:t>
            </a:r>
            <a:r>
              <a:rPr lang="tr-TR" sz="2000" dirty="0" smtClean="0">
                <a:latin typeface="Times New Roman" panose="02020603050405020304" pitchFamily="18" charset="0"/>
                <a:cs typeface="Times New Roman" panose="02020603050405020304" pitchFamily="18" charset="0"/>
              </a:rPr>
              <a:t>K</a:t>
            </a:r>
            <a:r>
              <a:rPr lang="en-US" sz="2000" dirty="0" smtClean="0">
                <a:latin typeface="Times New Roman" panose="02020603050405020304" pitchFamily="18" charset="0"/>
                <a:cs typeface="Times New Roman" panose="02020603050405020304" pitchFamily="18" charset="0"/>
              </a:rPr>
              <a:t>RT  </a:t>
            </a:r>
            <a:r>
              <a:rPr lang="en-US" sz="2000" dirty="0" err="1" smtClean="0">
                <a:latin typeface="Times New Roman" panose="02020603050405020304" pitchFamily="18" charset="0"/>
                <a:cs typeface="Times New Roman" panose="02020603050405020304" pitchFamily="18" charset="0"/>
              </a:rPr>
              <a:t>hastası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takip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edilmi</a:t>
            </a:r>
            <a:r>
              <a:rPr lang="tr-TR" sz="2000" dirty="0" smtClean="0">
                <a:latin typeface="Times New Roman" panose="02020603050405020304" pitchFamily="18" charset="0"/>
                <a:cs typeface="Times New Roman" panose="02020603050405020304" pitchFamily="18" charset="0"/>
              </a:rPr>
              <a:t>ş</a:t>
            </a:r>
            <a:endParaRPr lang="en-US" sz="2000"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sz="2000" dirty="0" err="1" smtClean="0">
                <a:latin typeface="Times New Roman" panose="02020603050405020304" pitchFamily="18" charset="0"/>
                <a:cs typeface="Times New Roman" panose="02020603050405020304" pitchFamily="18" charset="0"/>
              </a:rPr>
              <a:t>Yanıt</a:t>
            </a:r>
            <a:r>
              <a:rPr lang="en-US" sz="2000" dirty="0" smtClean="0">
                <a:latin typeface="Times New Roman" panose="02020603050405020304" pitchFamily="18" charset="0"/>
                <a:cs typeface="Times New Roman" panose="02020603050405020304" pitchFamily="18" charset="0"/>
              </a:rPr>
              <a:t>:  6. </a:t>
            </a:r>
            <a:r>
              <a:rPr lang="en-US" sz="2000" dirty="0" err="1" smtClean="0">
                <a:latin typeface="Times New Roman" panose="02020603050405020304" pitchFamily="18" charset="0"/>
                <a:cs typeface="Times New Roman" panose="02020603050405020304" pitchFamily="18" charset="0"/>
              </a:rPr>
              <a:t>ayda</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CCS </a:t>
            </a:r>
            <a:r>
              <a:rPr lang="en-US" sz="2000" dirty="0" err="1" smtClean="0">
                <a:latin typeface="Times New Roman" panose="02020603050405020304" pitchFamily="18" charset="0"/>
                <a:cs typeface="Times New Roman" panose="02020603050405020304" pitchFamily="18" charset="0"/>
              </a:rPr>
              <a:t>skora</a:t>
            </a:r>
            <a:r>
              <a:rPr lang="en-US" sz="2000" dirty="0" smtClean="0">
                <a:latin typeface="Times New Roman" panose="02020603050405020304" pitchFamily="18" charset="0"/>
                <a:cs typeface="Times New Roman" panose="02020603050405020304" pitchFamily="18" charset="0"/>
              </a:rPr>
              <a:t> gore</a:t>
            </a:r>
          </a:p>
          <a:p>
            <a:pPr marL="285750" indent="-28575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137</a:t>
            </a:r>
            <a:r>
              <a:rPr lang="tr-TR" sz="2000" dirty="0" smtClean="0">
                <a:latin typeface="Times New Roman" panose="02020603050405020304" pitchFamily="18" charset="0"/>
                <a:cs typeface="Times New Roman" panose="02020603050405020304" pitchFamily="18" charset="0"/>
              </a:rPr>
              <a:t> hasta </a:t>
            </a:r>
            <a:r>
              <a:rPr lang="en-US" sz="2000" dirty="0" smtClean="0">
                <a:latin typeface="Times New Roman" panose="02020603050405020304" pitchFamily="18" charset="0"/>
                <a:cs typeface="Times New Roman" panose="02020603050405020304" pitchFamily="18" charset="0"/>
              </a:rPr>
              <a:t>(% 25.9) </a:t>
            </a:r>
            <a:r>
              <a:rPr lang="en-US" sz="2000" dirty="0" err="1" smtClean="0">
                <a:latin typeface="Times New Roman" panose="02020603050405020304" pitchFamily="18" charset="0"/>
                <a:cs typeface="Times New Roman" panose="02020603050405020304" pitchFamily="18" charset="0"/>
              </a:rPr>
              <a:t>tedaviye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yanıtsız</a:t>
            </a:r>
            <a:endParaRPr lang="en-US" sz="2000"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102 </a:t>
            </a:r>
            <a:r>
              <a:rPr lang="en-US" sz="2000" dirty="0" err="1">
                <a:latin typeface="Times New Roman" panose="02020603050405020304" pitchFamily="18" charset="0"/>
                <a:cs typeface="Times New Roman" panose="02020603050405020304" pitchFamily="18" charset="0"/>
              </a:rPr>
              <a:t>y</a:t>
            </a:r>
            <a:r>
              <a:rPr lang="en-US" sz="2000" dirty="0" err="1" smtClean="0">
                <a:latin typeface="Times New Roman" panose="02020603050405020304" pitchFamily="18" charset="0"/>
                <a:cs typeface="Times New Roman" panose="02020603050405020304" pitchFamily="18" charset="0"/>
              </a:rPr>
              <a:t>anıtsız</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hastaya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MSP </a:t>
            </a:r>
            <a:r>
              <a:rPr lang="en-US" sz="2000" dirty="0" err="1" smtClean="0">
                <a:latin typeface="Times New Roman" panose="02020603050405020304" pitchFamily="18" charset="0"/>
                <a:cs typeface="Times New Roman" panose="02020603050405020304" pitchFamily="18" charset="0"/>
              </a:rPr>
              <a:t>uygulanmı</a:t>
            </a:r>
            <a:r>
              <a:rPr lang="tr-TR" sz="2000" dirty="0" smtClean="0">
                <a:latin typeface="Times New Roman" panose="02020603050405020304" pitchFamily="18" charset="0"/>
                <a:cs typeface="Times New Roman" panose="02020603050405020304" pitchFamily="18" charset="0"/>
              </a:rPr>
              <a:t>ş</a:t>
            </a:r>
            <a:endParaRPr lang="en-US" sz="2000"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12 ay </a:t>
            </a:r>
            <a:r>
              <a:rPr lang="en-US" sz="2000" dirty="0" err="1" smtClean="0">
                <a:latin typeface="Times New Roman" panose="02020603050405020304" pitchFamily="18" charset="0"/>
                <a:cs typeface="Times New Roman" panose="02020603050405020304" pitchFamily="18" charset="0"/>
              </a:rPr>
              <a:t>takip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edilmi</a:t>
            </a:r>
            <a:r>
              <a:rPr lang="tr-TR" sz="2000" dirty="0" smtClean="0">
                <a:latin typeface="Times New Roman" panose="02020603050405020304" pitchFamily="18" charset="0"/>
                <a:cs typeface="Times New Roman" panose="02020603050405020304" pitchFamily="18" charset="0"/>
              </a:rPr>
              <a:t>ş</a:t>
            </a:r>
            <a:endParaRPr lang="en-US" sz="2000"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US" altLang="ru-RU" sz="2000" dirty="0" err="1" smtClean="0">
                <a:solidFill>
                  <a:srgbClr val="202124"/>
                </a:solidFill>
                <a:latin typeface="Times New Roman" panose="02020603050405020304" pitchFamily="18" charset="0"/>
                <a:cs typeface="Times New Roman" panose="02020603050405020304" pitchFamily="18" charset="0"/>
              </a:rPr>
              <a:t>Sonuc</a:t>
            </a:r>
            <a:r>
              <a:rPr lang="en-US" altLang="ru-RU" sz="2000" dirty="0" smtClean="0">
                <a:solidFill>
                  <a:srgbClr val="202124"/>
                </a:solidFill>
                <a:latin typeface="Times New Roman" panose="02020603050405020304" pitchFamily="18" charset="0"/>
                <a:cs typeface="Times New Roman" panose="02020603050405020304" pitchFamily="18" charset="0"/>
              </a:rPr>
              <a:t>: y</a:t>
            </a:r>
            <a:r>
              <a:rPr lang="tr-TR" altLang="ru-RU" sz="2000" dirty="0" smtClean="0">
                <a:solidFill>
                  <a:srgbClr val="202124"/>
                </a:solidFill>
                <a:latin typeface="Times New Roman" panose="02020603050405020304" pitchFamily="18" charset="0"/>
                <a:cs typeface="Times New Roman" panose="02020603050405020304" pitchFamily="18" charset="0"/>
              </a:rPr>
              <a:t>anıt </a:t>
            </a:r>
            <a:r>
              <a:rPr lang="tr-TR" altLang="ru-RU" sz="2000" dirty="0">
                <a:solidFill>
                  <a:srgbClr val="202124"/>
                </a:solidFill>
                <a:latin typeface="Times New Roman" panose="02020603050405020304" pitchFamily="18" charset="0"/>
                <a:cs typeface="Times New Roman" panose="02020603050405020304" pitchFamily="18" charset="0"/>
              </a:rPr>
              <a:t>vermeyenlerin </a:t>
            </a:r>
            <a:r>
              <a:rPr lang="tr-TR" altLang="ru-RU" sz="2000" dirty="0" smtClean="0">
                <a:solidFill>
                  <a:srgbClr val="202124"/>
                </a:solidFill>
                <a:latin typeface="Times New Roman" panose="02020603050405020304" pitchFamily="18" charset="0"/>
                <a:cs typeface="Times New Roman" panose="02020603050405020304" pitchFamily="18" charset="0"/>
              </a:rPr>
              <a:t>%</a:t>
            </a:r>
            <a:r>
              <a:rPr lang="en-US" altLang="ru-RU" sz="2000" dirty="0" smtClean="0">
                <a:solidFill>
                  <a:srgbClr val="202124"/>
                </a:solidFill>
                <a:latin typeface="Times New Roman" panose="02020603050405020304" pitchFamily="18" charset="0"/>
                <a:cs typeface="Times New Roman" panose="02020603050405020304" pitchFamily="18" charset="0"/>
              </a:rPr>
              <a:t> </a:t>
            </a:r>
            <a:r>
              <a:rPr lang="tr-TR" altLang="ru-RU" sz="2000" dirty="0" smtClean="0">
                <a:solidFill>
                  <a:srgbClr val="202124"/>
                </a:solidFill>
                <a:latin typeface="Times New Roman" panose="02020603050405020304" pitchFamily="18" charset="0"/>
                <a:cs typeface="Times New Roman" panose="02020603050405020304" pitchFamily="18" charset="0"/>
              </a:rPr>
              <a:t>51</a:t>
            </a:r>
            <a:r>
              <a:rPr lang="en-US" altLang="ru-RU" sz="2000" dirty="0">
                <a:solidFill>
                  <a:srgbClr val="202124"/>
                </a:solidFill>
                <a:latin typeface="Times New Roman" panose="02020603050405020304" pitchFamily="18" charset="0"/>
                <a:cs typeface="Times New Roman" panose="02020603050405020304" pitchFamily="18" charset="0"/>
              </a:rPr>
              <a:t>.</a:t>
            </a:r>
            <a:r>
              <a:rPr lang="tr-TR" altLang="ru-RU" sz="2000" dirty="0" smtClean="0">
                <a:solidFill>
                  <a:srgbClr val="202124"/>
                </a:solidFill>
                <a:latin typeface="Times New Roman" panose="02020603050405020304" pitchFamily="18" charset="0"/>
                <a:cs typeface="Times New Roman" panose="02020603050405020304" pitchFamily="18" charset="0"/>
              </a:rPr>
              <a:t>3</a:t>
            </a:r>
            <a:r>
              <a:rPr lang="en-US" altLang="ru-RU" sz="2000" dirty="0" smtClean="0">
                <a:solidFill>
                  <a:srgbClr val="202124"/>
                </a:solidFill>
                <a:latin typeface="Times New Roman" panose="02020603050405020304" pitchFamily="18" charset="0"/>
                <a:cs typeface="Times New Roman" panose="02020603050405020304" pitchFamily="18" charset="0"/>
              </a:rPr>
              <a:t>’de </a:t>
            </a:r>
            <a:r>
              <a:rPr lang="tr-TR" altLang="ru-RU" sz="2000" dirty="0" smtClean="0">
                <a:solidFill>
                  <a:srgbClr val="202124"/>
                </a:solidFill>
                <a:latin typeface="Times New Roman" panose="02020603050405020304" pitchFamily="18" charset="0"/>
                <a:cs typeface="Times New Roman" panose="02020603050405020304" pitchFamily="18" charset="0"/>
              </a:rPr>
              <a:t>6</a:t>
            </a:r>
            <a:r>
              <a:rPr lang="en-US" altLang="ru-RU" sz="2000" dirty="0" smtClean="0">
                <a:solidFill>
                  <a:srgbClr val="202124"/>
                </a:solidFill>
                <a:latin typeface="Times New Roman" panose="02020603050405020304" pitchFamily="18" charset="0"/>
                <a:cs typeface="Times New Roman" panose="02020603050405020304" pitchFamily="18" charset="0"/>
              </a:rPr>
              <a:t>-</a:t>
            </a:r>
            <a:r>
              <a:rPr lang="tr-TR" altLang="ru-RU" sz="2000" dirty="0" smtClean="0">
                <a:solidFill>
                  <a:srgbClr val="202124"/>
                </a:solidFill>
                <a:latin typeface="Times New Roman" panose="02020603050405020304" pitchFamily="18" charset="0"/>
                <a:cs typeface="Times New Roman" panose="02020603050405020304" pitchFamily="18" charset="0"/>
              </a:rPr>
              <a:t>12 </a:t>
            </a:r>
            <a:r>
              <a:rPr lang="tr-TR" altLang="ru-RU" sz="2000" dirty="0">
                <a:solidFill>
                  <a:srgbClr val="202124"/>
                </a:solidFill>
                <a:latin typeface="Times New Roman" panose="02020603050405020304" pitchFamily="18" charset="0"/>
                <a:cs typeface="Times New Roman" panose="02020603050405020304" pitchFamily="18" charset="0"/>
              </a:rPr>
              <a:t>ay arasında </a:t>
            </a:r>
            <a:r>
              <a:rPr lang="tr-TR" altLang="ru-RU" sz="2000" dirty="0" smtClean="0">
                <a:solidFill>
                  <a:srgbClr val="202124"/>
                </a:solidFill>
                <a:latin typeface="Times New Roman" panose="02020603050405020304" pitchFamily="18" charset="0"/>
                <a:cs typeface="Times New Roman" panose="02020603050405020304" pitchFamily="18" charset="0"/>
              </a:rPr>
              <a:t>CCS‘</a:t>
            </a:r>
            <a:r>
              <a:rPr lang="en-US" altLang="ru-RU" sz="2000" dirty="0" smtClean="0">
                <a:solidFill>
                  <a:srgbClr val="202124"/>
                </a:solidFill>
                <a:latin typeface="Times New Roman" panose="02020603050405020304" pitchFamily="18" charset="0"/>
                <a:cs typeface="Times New Roman" panose="02020603050405020304" pitchFamily="18" charset="0"/>
              </a:rPr>
              <a:t>de</a:t>
            </a:r>
            <a:r>
              <a:rPr lang="tr-TR" altLang="ru-RU" sz="2000" dirty="0" smtClean="0">
                <a:solidFill>
                  <a:srgbClr val="202124"/>
                </a:solidFill>
                <a:latin typeface="Times New Roman" panose="02020603050405020304" pitchFamily="18" charset="0"/>
                <a:cs typeface="Times New Roman" panose="02020603050405020304" pitchFamily="18" charset="0"/>
              </a:rPr>
              <a:t> iyileş</a:t>
            </a:r>
            <a:r>
              <a:rPr lang="en-US" altLang="ru-RU" sz="2000" dirty="0" smtClean="0">
                <a:solidFill>
                  <a:srgbClr val="202124"/>
                </a:solidFill>
                <a:latin typeface="Times New Roman" panose="02020603050405020304" pitchFamily="18" charset="0"/>
                <a:cs typeface="Times New Roman" panose="02020603050405020304" pitchFamily="18" charset="0"/>
              </a:rPr>
              <a:t>me</a:t>
            </a:r>
            <a:endParaRPr lang="en-US" altLang="ru-RU" sz="2000" dirty="0">
              <a:solidFill>
                <a:srgbClr val="202124"/>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32998" y="6151775"/>
            <a:ext cx="3297698" cy="369332"/>
          </a:xfrm>
          <a:prstGeom prst="rect">
            <a:avLst/>
          </a:prstGeom>
        </p:spPr>
        <p:txBody>
          <a:bodyPr wrap="none">
            <a:spAutoFit/>
          </a:bodyPr>
          <a:lstStyle/>
          <a:p>
            <a:r>
              <a:rPr lang="en-US" b="1" dirty="0">
                <a:solidFill>
                  <a:srgbClr val="FF0000"/>
                </a:solidFill>
                <a:latin typeface="Times New Roman" panose="02020603050405020304" pitchFamily="18" charset="0"/>
                <a:cs typeface="Times New Roman" panose="02020603050405020304" pitchFamily="18" charset="0"/>
              </a:rPr>
              <a:t>(Am J </a:t>
            </a:r>
            <a:r>
              <a:rPr lang="en-US" b="1" dirty="0" err="1">
                <a:solidFill>
                  <a:srgbClr val="FF0000"/>
                </a:solidFill>
                <a:latin typeface="Times New Roman" panose="02020603050405020304" pitchFamily="18" charset="0"/>
                <a:cs typeface="Times New Roman" panose="02020603050405020304" pitchFamily="18" charset="0"/>
              </a:rPr>
              <a:t>Cardiol</a:t>
            </a:r>
            <a:r>
              <a:rPr lang="en-US" b="1" dirty="0">
                <a:solidFill>
                  <a:srgbClr val="FF0000"/>
                </a:solidFill>
                <a:latin typeface="Times New Roman" panose="02020603050405020304" pitchFamily="18" charset="0"/>
                <a:cs typeface="Times New Roman" panose="02020603050405020304" pitchFamily="18" charset="0"/>
              </a:rPr>
              <a:t> 2022;164:86−92)</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536276" y="2061555"/>
            <a:ext cx="2044931" cy="358465"/>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216200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02" y="506437"/>
            <a:ext cx="8450347" cy="4838505"/>
          </a:xfrm>
          <a:prstGeom prst="rect">
            <a:avLst/>
          </a:prstGeom>
        </p:spPr>
      </p:pic>
    </p:spTree>
    <p:extLst>
      <p:ext uri="{BB962C8B-B14F-4D97-AF65-F5344CB8AC3E}">
        <p14:creationId xmlns:p14="http://schemas.microsoft.com/office/powerpoint/2010/main" val="3018112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633" y="618978"/>
            <a:ext cx="6914774" cy="5191272"/>
          </a:xfrm>
          <a:prstGeom prst="rect">
            <a:avLst/>
          </a:prstGeom>
        </p:spPr>
      </p:pic>
    </p:spTree>
    <p:extLst>
      <p:ext uri="{BB962C8B-B14F-4D97-AF65-F5344CB8AC3E}">
        <p14:creationId xmlns:p14="http://schemas.microsoft.com/office/powerpoint/2010/main" val="42854420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Shape 1"/>
          <p:cNvSpPr txBox="1">
            <a:spLocks noChangeArrowheads="1"/>
          </p:cNvSpPr>
          <p:nvPr/>
        </p:nvSpPr>
        <p:spPr bwMode="auto">
          <a:xfrm>
            <a:off x="425450" y="407988"/>
            <a:ext cx="82613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ru-RU" altLang="ru-RU" sz="1800"/>
          </a:p>
        </p:txBody>
      </p:sp>
      <p:sp>
        <p:nvSpPr>
          <p:cNvPr id="25603" name="TextShape 2"/>
          <p:cNvSpPr txBox="1">
            <a:spLocks noChangeArrowheads="1"/>
          </p:cNvSpPr>
          <p:nvPr/>
        </p:nvSpPr>
        <p:spPr bwMode="auto">
          <a:xfrm>
            <a:off x="457200" y="692150"/>
            <a:ext cx="82296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 typeface="Wingdings" panose="05000000000000000000" pitchFamily="2" charset="2"/>
              <a:buNone/>
            </a:pPr>
            <a:endParaRPr lang="en-US" altLang="ru-RU" sz="2800">
              <a:latin typeface="Times New Roman" panose="02020603050405020304" pitchFamily="18" charset="0"/>
              <a:cs typeface="Times New Roman" panose="02020603050405020304" pitchFamily="18" charset="0"/>
            </a:endParaRPr>
          </a:p>
          <a:p>
            <a:pPr algn="r" eaLnBrk="1" hangingPunct="1">
              <a:spcBef>
                <a:spcPct val="0"/>
              </a:spcBef>
              <a:buClrTx/>
              <a:buSzTx/>
              <a:buFont typeface="Wingdings" panose="05000000000000000000" pitchFamily="2" charset="2"/>
              <a:buNone/>
            </a:pPr>
            <a:endParaRPr lang="en-US" altLang="ru-RU">
              <a:latin typeface="Times New Roman" panose="02020603050405020304" pitchFamily="18" charset="0"/>
              <a:cs typeface="Times New Roman" panose="02020603050405020304" pitchFamily="18" charset="0"/>
            </a:endParaRPr>
          </a:p>
          <a:p>
            <a:pPr algn="r" eaLnBrk="1" hangingPunct="1">
              <a:spcBef>
                <a:spcPct val="0"/>
              </a:spcBef>
              <a:buClrTx/>
              <a:buSzTx/>
              <a:buFont typeface="Wingdings" panose="05000000000000000000" pitchFamily="2" charset="2"/>
              <a:buNone/>
            </a:pPr>
            <a:endParaRPr lang="en-US" altLang="ru-RU">
              <a:latin typeface="Times New Roman" panose="02020603050405020304" pitchFamily="18" charset="0"/>
              <a:cs typeface="Times New Roman" panose="02020603050405020304" pitchFamily="18" charset="0"/>
            </a:endParaRPr>
          </a:p>
          <a:p>
            <a:pPr algn="r" eaLnBrk="1" hangingPunct="1">
              <a:spcBef>
                <a:spcPct val="0"/>
              </a:spcBef>
              <a:buClrTx/>
              <a:buSzTx/>
              <a:buFont typeface="Wingdings" panose="05000000000000000000" pitchFamily="2" charset="2"/>
              <a:buNone/>
            </a:pPr>
            <a:endParaRPr lang="en-US" altLang="ru-RU">
              <a:latin typeface="Times New Roman" panose="02020603050405020304" pitchFamily="18" charset="0"/>
              <a:cs typeface="Times New Roman" panose="02020603050405020304" pitchFamily="18" charset="0"/>
            </a:endParaRPr>
          </a:p>
          <a:p>
            <a:pPr algn="r" eaLnBrk="1" hangingPunct="1">
              <a:spcBef>
                <a:spcPct val="0"/>
              </a:spcBef>
              <a:buClrTx/>
              <a:buSzTx/>
              <a:buFont typeface="Wingdings" panose="05000000000000000000" pitchFamily="2" charset="2"/>
              <a:buNone/>
            </a:pPr>
            <a:endParaRPr lang="en-US" altLang="ru-RU">
              <a:latin typeface="Times New Roman" panose="02020603050405020304" pitchFamily="18" charset="0"/>
              <a:cs typeface="Times New Roman" panose="02020603050405020304" pitchFamily="18" charset="0"/>
            </a:endParaRPr>
          </a:p>
          <a:p>
            <a:pPr algn="r" eaLnBrk="1" hangingPunct="1">
              <a:spcBef>
                <a:spcPct val="0"/>
              </a:spcBef>
              <a:buClrTx/>
              <a:buSzTx/>
              <a:buFont typeface="Wingdings" panose="05000000000000000000" pitchFamily="2" charset="2"/>
              <a:buNone/>
            </a:pPr>
            <a:endParaRPr lang="en-US" altLang="ru-RU">
              <a:latin typeface="Times New Roman" panose="02020603050405020304" pitchFamily="18" charset="0"/>
              <a:cs typeface="Times New Roman" panose="02020603050405020304" pitchFamily="18" charset="0"/>
            </a:endParaRPr>
          </a:p>
          <a:p>
            <a:pPr algn="r" eaLnBrk="1" hangingPunct="1">
              <a:spcBef>
                <a:spcPct val="0"/>
              </a:spcBef>
              <a:buClrTx/>
              <a:buSzTx/>
              <a:buFont typeface="Wingdings" panose="05000000000000000000" pitchFamily="2" charset="2"/>
              <a:buNone/>
            </a:pPr>
            <a:r>
              <a:rPr lang="en-US" altLang="ru-RU" b="1" i="1">
                <a:latin typeface="Times New Roman" panose="02020603050405020304" pitchFamily="18" charset="0"/>
                <a:cs typeface="Times New Roman" panose="02020603050405020304" pitchFamily="18" charset="0"/>
              </a:rPr>
              <a:t>Te</a:t>
            </a:r>
            <a:r>
              <a:rPr lang="az-Latn-AZ" altLang="ru-RU" b="1" i="1">
                <a:latin typeface="Times New Roman" panose="02020603050405020304" pitchFamily="18" charset="0"/>
                <a:cs typeface="Times New Roman" panose="02020603050405020304" pitchFamily="18" charset="0"/>
              </a:rPr>
              <a:t>ş</a:t>
            </a:r>
            <a:r>
              <a:rPr lang="en-US" altLang="ru-RU" b="1" i="1">
                <a:latin typeface="Times New Roman" panose="02020603050405020304" pitchFamily="18" charset="0"/>
                <a:cs typeface="Times New Roman" panose="02020603050405020304" pitchFamily="18" charset="0"/>
              </a:rPr>
              <a:t>ekk</a:t>
            </a:r>
            <a:r>
              <a:rPr lang="az-Latn-AZ" altLang="ru-RU" b="1" i="1">
                <a:latin typeface="Times New Roman" panose="02020603050405020304" pitchFamily="18" charset="0"/>
                <a:cs typeface="Times New Roman" panose="02020603050405020304" pitchFamily="18" charset="0"/>
              </a:rPr>
              <a:t>ü</a:t>
            </a:r>
            <a:r>
              <a:rPr lang="en-US" altLang="ru-RU" b="1" i="1">
                <a:latin typeface="Times New Roman" panose="02020603050405020304" pitchFamily="18" charset="0"/>
                <a:cs typeface="Times New Roman" panose="02020603050405020304" pitchFamily="18" charset="0"/>
              </a:rPr>
              <a:t>r ederim</a:t>
            </a:r>
            <a:endParaRPr lang="tr-TR" altLang="ru-RU" b="1" i="1">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tr-TR" altLang="ru-RU" sz="1800">
              <a:solidFill>
                <a:schemeClr val="bg1"/>
              </a:solidFill>
            </a:endParaRPr>
          </a:p>
        </p:txBody>
      </p:sp>
    </p:spTree>
    <p:extLst>
      <p:ext uri="{BB962C8B-B14F-4D97-AF65-F5344CB8AC3E}">
        <p14:creationId xmlns:p14="http://schemas.microsoft.com/office/powerpoint/2010/main" val="3049710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2800" dirty="0" err="1">
                <a:latin typeface="Times New Roman" panose="02020603050405020304" pitchFamily="18" charset="0"/>
                <a:cs typeface="Times New Roman" panose="02020603050405020304" pitchFamily="18" charset="0"/>
              </a:rPr>
              <a:t>Çok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kutuplu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elektrodlar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KRT</a:t>
            </a:r>
            <a:br>
              <a:rPr lang="en-US" sz="2800" dirty="0">
                <a:latin typeface="Times New Roman" panose="02020603050405020304" pitchFamily="18" charset="0"/>
                <a:cs typeface="Times New Roman" panose="02020603050405020304" pitchFamily="18" charset="0"/>
              </a:rPr>
            </a:br>
            <a:endParaRPr lang="ru-RU" sz="2800" dirty="0"/>
          </a:p>
        </p:txBody>
      </p:sp>
      <p:pic>
        <p:nvPicPr>
          <p:cNvPr id="4" name="Picture 2" descr="C:\Users\user\Desktop\Performalead_ma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500" y="2148681"/>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446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lstStyle/>
          <a:p>
            <a:pPr algn="ctr"/>
            <a:r>
              <a:rPr lang="en-US" sz="2800" dirty="0" err="1">
                <a:latin typeface="Times New Roman" panose="02020603050405020304" pitchFamily="18" charset="0"/>
                <a:cs typeface="Times New Roman" panose="02020603050405020304" pitchFamily="18" charset="0"/>
              </a:rPr>
              <a:t>Çok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kutuplu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elektrodlar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K</a:t>
            </a:r>
            <a:r>
              <a:rPr lang="en-US" sz="2800" dirty="0" smtClean="0">
                <a:latin typeface="Times New Roman" panose="02020603050405020304" pitchFamily="18" charset="0"/>
                <a:cs typeface="Times New Roman" panose="02020603050405020304" pitchFamily="18" charset="0"/>
              </a:rPr>
              <a:t>RT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ru-RU" sz="2800" dirty="0"/>
          </a:p>
        </p:txBody>
      </p:sp>
      <p:sp>
        <p:nvSpPr>
          <p:cNvPr id="3" name="Объект 2"/>
          <p:cNvSpPr>
            <a:spLocks noGrp="1"/>
          </p:cNvSpPr>
          <p:nvPr>
            <p:ph idx="1"/>
          </p:nvPr>
        </p:nvSpPr>
        <p:spPr>
          <a:xfrm>
            <a:off x="457200" y="1340768"/>
            <a:ext cx="8229600" cy="4785395"/>
          </a:xfrm>
        </p:spPr>
        <p:txBody>
          <a:bodyPr/>
          <a:lstStyle/>
          <a:p>
            <a:pPr algn="just">
              <a:lnSpc>
                <a:spcPct val="200000"/>
              </a:lnSpc>
              <a:buFont typeface="Wingdings" panose="05000000000000000000" pitchFamily="2" charset="2"/>
              <a:buChar char="Ø"/>
            </a:pPr>
            <a:endParaRPr lang="az-Latn-AZ" sz="20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r>
              <a:rPr lang="az-Latn-AZ" sz="2000" dirty="0" smtClean="0">
                <a:latin typeface="Times New Roman" panose="02020603050405020304" pitchFamily="18" charset="0"/>
                <a:cs typeface="Times New Roman" panose="02020603050405020304" pitchFamily="18" charset="0"/>
              </a:rPr>
              <a:t>Ç</a:t>
            </a:r>
            <a:r>
              <a:rPr lang="en-US" sz="2000" dirty="0" err="1" smtClean="0">
                <a:latin typeface="Times New Roman" panose="02020603050405020304" pitchFamily="18" charset="0"/>
                <a:cs typeface="Times New Roman" panose="02020603050405020304" pitchFamily="18" charset="0"/>
              </a:rPr>
              <a:t>oklu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birden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fazla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ol </a:t>
            </a:r>
            <a:r>
              <a:rPr lang="en-US" sz="2000" dirty="0" err="1" smtClean="0">
                <a:latin typeface="Times New Roman" panose="02020603050405020304" pitchFamily="18" charset="0"/>
                <a:cs typeface="Times New Roman" panose="02020603050405020304" pitchFamily="18" charset="0"/>
              </a:rPr>
              <a:t>ventrikul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uyarı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alanları</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sağlayabilen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çok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kutuplu</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tek</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elektrod</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kullan</a:t>
            </a:r>
            <a:r>
              <a:rPr lang="az-Latn-AZ" sz="2000" dirty="0" smtClean="0">
                <a:latin typeface="Times New Roman" panose="02020603050405020304" pitchFamily="18" charset="0"/>
                <a:cs typeface="Times New Roman" panose="02020603050405020304" pitchFamily="18" charset="0"/>
              </a:rPr>
              <a:t>ı</a:t>
            </a:r>
            <a:r>
              <a:rPr lang="en-US" sz="2000" dirty="0" err="1" smtClean="0">
                <a:latin typeface="Times New Roman" panose="02020603050405020304" pitchFamily="18" charset="0"/>
                <a:cs typeface="Times New Roman" panose="02020603050405020304" pitchFamily="18" charset="0"/>
              </a:rPr>
              <a:t>lıyor</a:t>
            </a:r>
            <a:endParaRPr lang="en-US" sz="200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İmplantasyon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başarı</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oranları</a:t>
            </a:r>
            <a:r>
              <a:rPr lang="en-US" sz="2000" dirty="0" smtClean="0">
                <a:latin typeface="Times New Roman" panose="02020603050405020304" pitchFamily="18" charset="0"/>
                <a:cs typeface="Times New Roman" panose="02020603050405020304" pitchFamily="18" charset="0"/>
              </a:rPr>
              <a:t> y</a:t>
            </a:r>
            <a:r>
              <a:rPr lang="az-Latn-AZ" sz="2000" dirty="0" smtClean="0">
                <a:latin typeface="Times New Roman" panose="02020603050405020304" pitchFamily="18" charset="0"/>
                <a:cs typeface="Times New Roman" panose="02020603050405020304" pitchFamily="18" charset="0"/>
              </a:rPr>
              <a:t>ü</a:t>
            </a:r>
            <a:r>
              <a:rPr lang="en-US" sz="2000" dirty="0" err="1" smtClean="0">
                <a:latin typeface="Times New Roman" panose="02020603050405020304" pitchFamily="18" charset="0"/>
                <a:cs typeface="Times New Roman" panose="02020603050405020304" pitchFamily="18" charset="0"/>
              </a:rPr>
              <a:t>ksek</a:t>
            </a:r>
            <a:r>
              <a:rPr lang="en-US" sz="2000" dirty="0" smtClean="0">
                <a:latin typeface="Times New Roman" panose="02020603050405020304" pitchFamily="18" charset="0"/>
                <a:cs typeface="Times New Roman" panose="02020603050405020304" pitchFamily="18" charset="0"/>
              </a:rPr>
              <a:t> (&gt; % 95)  </a:t>
            </a:r>
            <a:r>
              <a:rPr lang="en-US" sz="2000" dirty="0" err="1" smtClean="0">
                <a:latin typeface="Times New Roman" panose="02020603050405020304" pitchFamily="18" charset="0"/>
                <a:cs typeface="Times New Roman" panose="02020603050405020304" pitchFamily="18" charset="0"/>
              </a:rPr>
              <a:t>dislokasyon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oranları</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a:t>
            </a:r>
            <a:r>
              <a:rPr lang="az-Latn-AZ" sz="2000" dirty="0" smtClean="0">
                <a:latin typeface="Times New Roman" panose="02020603050405020304" pitchFamily="18" charset="0"/>
                <a:cs typeface="Times New Roman" panose="02020603050405020304" pitchFamily="18" charset="0"/>
              </a:rPr>
              <a:t>ü</a:t>
            </a:r>
            <a:r>
              <a:rPr lang="en-US" sz="2000" dirty="0" smtClean="0">
                <a:latin typeface="Times New Roman" panose="02020603050405020304" pitchFamily="18" charset="0"/>
                <a:cs typeface="Times New Roman" panose="02020603050405020304" pitchFamily="18" charset="0"/>
              </a:rPr>
              <a:t>s</a:t>
            </a:r>
            <a:r>
              <a:rPr lang="az-Latn-AZ" sz="2000" dirty="0" smtClean="0">
                <a:latin typeface="Times New Roman" panose="02020603050405020304" pitchFamily="18" charset="0"/>
                <a:cs typeface="Times New Roman" panose="02020603050405020304" pitchFamily="18" charset="0"/>
              </a:rPr>
              <a:t>ü</a:t>
            </a:r>
            <a:r>
              <a:rPr lang="en-US" sz="2000" dirty="0" smtClean="0">
                <a:latin typeface="Times New Roman" panose="02020603050405020304" pitchFamily="18" charset="0"/>
                <a:cs typeface="Times New Roman" panose="02020603050405020304" pitchFamily="18" charset="0"/>
              </a:rPr>
              <a:t>k (≤ % </a:t>
            </a:r>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iyi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uyar</a:t>
            </a:r>
            <a:r>
              <a:rPr lang="az-Latn-AZ" sz="2000" dirty="0">
                <a:latin typeface="Times New Roman" panose="02020603050405020304" pitchFamily="18" charset="0"/>
                <a:cs typeface="Times New Roman" panose="02020603050405020304" pitchFamily="18" charset="0"/>
              </a:rPr>
              <a:t>ı</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eşiği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açısından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istikrarlı</a:t>
            </a:r>
            <a:r>
              <a:rPr lang="en-US" sz="2000" dirty="0" smtClean="0">
                <a:latin typeface="Times New Roman" panose="02020603050405020304" pitchFamily="18" charset="0"/>
                <a:cs typeface="Times New Roman" panose="02020603050405020304" pitchFamily="18" charset="0"/>
              </a:rPr>
              <a:t>.</a:t>
            </a:r>
          </a:p>
          <a:p>
            <a:pPr algn="just">
              <a:lnSpc>
                <a:spcPct val="20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r>
              <a:rPr lang="az-Latn-AZ" sz="2000" dirty="0" smtClean="0">
                <a:latin typeface="Times New Roman" panose="02020603050405020304" pitchFamily="18" charset="0"/>
                <a:cs typeface="Times New Roman" panose="02020603050405020304" pitchFamily="18" charset="0"/>
              </a:rPr>
              <a:t>İ</a:t>
            </a:r>
            <a:r>
              <a:rPr lang="en-US" sz="2000" dirty="0" err="1" smtClean="0">
                <a:latin typeface="Times New Roman" panose="02020603050405020304" pitchFamily="18" charset="0"/>
                <a:cs typeface="Times New Roman" panose="02020603050405020304" pitchFamily="18" charset="0"/>
              </a:rPr>
              <a:t>lk</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quadripolar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elektrodlar</a:t>
            </a:r>
            <a:r>
              <a:rPr lang="en-US" sz="2000" dirty="0" smtClean="0">
                <a:latin typeface="Times New Roman" panose="02020603050405020304" pitchFamily="18" charset="0"/>
                <a:cs typeface="Times New Roman" panose="02020603050405020304" pitchFamily="18" charset="0"/>
              </a:rPr>
              <a:t> ilk </a:t>
            </a:r>
            <a:r>
              <a:rPr lang="en-US" sz="2000" dirty="0" err="1" smtClean="0">
                <a:latin typeface="Times New Roman" panose="02020603050405020304" pitchFamily="18" charset="0"/>
                <a:cs typeface="Times New Roman" panose="02020603050405020304" pitchFamily="18" charset="0"/>
              </a:rPr>
              <a:t>defa</a:t>
            </a:r>
            <a:r>
              <a:rPr lang="en-US" sz="2000" dirty="0" smtClean="0">
                <a:latin typeface="Times New Roman" panose="02020603050405020304" pitchFamily="18" charset="0"/>
                <a:cs typeface="Times New Roman" panose="02020603050405020304" pitchFamily="18" charset="0"/>
              </a:rPr>
              <a:t> 2010 y</a:t>
            </a:r>
            <a:r>
              <a:rPr lang="az-Latn-AZ" sz="2000" dirty="0" smtClean="0">
                <a:latin typeface="Times New Roman" panose="02020603050405020304" pitchFamily="18" charset="0"/>
                <a:cs typeface="Times New Roman" panose="02020603050405020304" pitchFamily="18" charset="0"/>
              </a:rPr>
              <a:t>ı</a:t>
            </a:r>
            <a:r>
              <a:rPr lang="en-US" sz="2000" dirty="0" smtClean="0">
                <a:latin typeface="Times New Roman" panose="02020603050405020304" pitchFamily="18" charset="0"/>
                <a:cs typeface="Times New Roman" panose="02020603050405020304" pitchFamily="18" charset="0"/>
              </a:rPr>
              <a:t>l</a:t>
            </a:r>
            <a:r>
              <a:rPr lang="az-Latn-AZ" sz="2000" dirty="0" smtClean="0">
                <a:latin typeface="Times New Roman" panose="02020603050405020304" pitchFamily="18" charset="0"/>
                <a:cs typeface="Times New Roman" panose="02020603050405020304" pitchFamily="18" charset="0"/>
              </a:rPr>
              <a:t>ı</a:t>
            </a:r>
            <a:r>
              <a:rPr lang="en-US" sz="2000" dirty="0" err="1" smtClean="0">
                <a:latin typeface="Times New Roman" panose="02020603050405020304" pitchFamily="18" charset="0"/>
                <a:cs typeface="Times New Roman" panose="02020603050405020304" pitchFamily="18" charset="0"/>
              </a:rPr>
              <a:t>nda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kullan</a:t>
            </a:r>
            <a:r>
              <a:rPr lang="az-Latn-AZ" sz="2000" dirty="0" smtClean="0">
                <a:latin typeface="Times New Roman" panose="02020603050405020304" pitchFamily="18" charset="0"/>
                <a:cs typeface="Times New Roman" panose="02020603050405020304" pitchFamily="18" charset="0"/>
              </a:rPr>
              <a:t>ı</a:t>
            </a:r>
            <a:r>
              <a:rPr lang="en-US" sz="2000" dirty="0" smtClean="0">
                <a:latin typeface="Times New Roman" panose="02020603050405020304" pitchFamily="18" charset="0"/>
                <a:cs typeface="Times New Roman" panose="02020603050405020304" pitchFamily="18" charset="0"/>
              </a:rPr>
              <a:t>lm</a:t>
            </a:r>
            <a:r>
              <a:rPr lang="az-Latn-AZ" sz="2000" dirty="0" smtClean="0">
                <a:latin typeface="Times New Roman" panose="02020603050405020304" pitchFamily="18" charset="0"/>
                <a:cs typeface="Times New Roman" panose="02020603050405020304" pitchFamily="18" charset="0"/>
              </a:rPr>
              <a:t>ış</a:t>
            </a:r>
            <a:r>
              <a:rPr lang="en-US"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86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476672"/>
            <a:ext cx="6605538" cy="56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3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ptureWiz_002.avi">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763688" y="332656"/>
            <a:ext cx="6096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994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1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a:lstStyle/>
          <a:p>
            <a:pPr algn="ctr"/>
            <a:r>
              <a:rPr lang="en-US" sz="2800" dirty="0" err="1">
                <a:latin typeface="Times New Roman" panose="02020603050405020304" pitchFamily="18" charset="0"/>
                <a:cs typeface="Times New Roman" panose="02020603050405020304" pitchFamily="18" charset="0"/>
              </a:rPr>
              <a:t>Çok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kutuplu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elektrodlar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KRT</a:t>
            </a:r>
            <a:br>
              <a:rPr lang="en-US" sz="2800" dirty="0">
                <a:latin typeface="Times New Roman" panose="02020603050405020304" pitchFamily="18" charset="0"/>
                <a:cs typeface="Times New Roman" panose="02020603050405020304" pitchFamily="18" charset="0"/>
              </a:rPr>
            </a:br>
            <a:endParaRPr lang="ru-RU" sz="2800" dirty="0"/>
          </a:p>
        </p:txBody>
      </p:sp>
      <p:sp>
        <p:nvSpPr>
          <p:cNvPr id="3" name="Объект 2"/>
          <p:cNvSpPr>
            <a:spLocks noGrp="1"/>
          </p:cNvSpPr>
          <p:nvPr>
            <p:ph idx="1"/>
          </p:nvPr>
        </p:nvSpPr>
        <p:spPr>
          <a:xfrm>
            <a:off x="457200" y="678874"/>
            <a:ext cx="8229600" cy="5915890"/>
          </a:xfrm>
        </p:spPr>
        <p:txBody>
          <a:bodyPr>
            <a:normAutofit fontScale="92500" lnSpcReduction="20000"/>
          </a:bodyPr>
          <a:lstStyle/>
          <a:p>
            <a:pPr marL="285750" indent="-285750" algn="just">
              <a:lnSpc>
                <a:spcPct val="150000"/>
              </a:lnSpc>
              <a:buFont typeface="Wingdings" panose="05000000000000000000" pitchFamily="2" charset="2"/>
              <a:buChar char="Ø"/>
              <a:defRPr/>
            </a:pPr>
            <a:endParaRPr lang="tr-TR" sz="2600"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defRPr/>
            </a:pP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Çok</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kutuplu</a:t>
            </a:r>
            <a:r>
              <a:rPr lang="ru-RU" sz="2600" dirty="0" smtClean="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pacing</a:t>
            </a:r>
            <a:r>
              <a:rPr lang="ru-RU"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elektrodlar</a:t>
            </a:r>
            <a:r>
              <a:rPr lang="az-Latn-AZ" sz="2600" dirty="0" smtClean="0">
                <a:latin typeface="Times New Roman" panose="02020603050405020304" pitchFamily="18" charset="0"/>
                <a:cs typeface="Times New Roman" panose="02020603050405020304" pitchFamily="18" charset="0"/>
              </a:rPr>
              <a:t>ı</a:t>
            </a:r>
            <a:r>
              <a:rPr lang="en-US" sz="2600" dirty="0" smtClean="0">
                <a:latin typeface="Times New Roman" panose="02020603050405020304" pitchFamily="18" charset="0"/>
                <a:cs typeface="Times New Roman" panose="02020603050405020304" pitchFamily="18" charset="0"/>
              </a:rPr>
              <a:t>n  </a:t>
            </a:r>
            <a:r>
              <a:rPr lang="ru-RU" sz="2600" dirty="0" err="1">
                <a:latin typeface="Times New Roman" panose="02020603050405020304" pitchFamily="18" charset="0"/>
                <a:cs typeface="Times New Roman" panose="02020603050405020304" pitchFamily="18" charset="0"/>
              </a:rPr>
              <a:t>iki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kutuplu</a:t>
            </a:r>
            <a:r>
              <a:rPr lang="en-US" sz="2600" dirty="0">
                <a:latin typeface="Times New Roman" panose="02020603050405020304" pitchFamily="18" charset="0"/>
                <a:cs typeface="Times New Roman" panose="02020603050405020304" pitchFamily="18" charset="0"/>
              </a:rPr>
              <a:t> (bipolar) </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elektrotdan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fark</a:t>
            </a:r>
            <a:r>
              <a:rPr lang="az-Latn-AZ" sz="2600" dirty="0" smtClean="0">
                <a:latin typeface="Times New Roman" panose="02020603050405020304" pitchFamily="18" charset="0"/>
                <a:cs typeface="Times New Roman" panose="02020603050405020304" pitchFamily="18" charset="0"/>
              </a:rPr>
              <a:t>ı </a:t>
            </a:r>
            <a:r>
              <a:rPr lang="en-US" sz="2600" dirty="0" smtClean="0">
                <a:latin typeface="Times New Roman" panose="02020603050405020304" pitchFamily="18" charset="0"/>
                <a:cs typeface="Times New Roman" panose="02020603050405020304" pitchFamily="18" charset="0"/>
              </a:rPr>
              <a:t>: </a:t>
            </a:r>
          </a:p>
          <a:p>
            <a:pPr marL="0" indent="0" algn="just">
              <a:lnSpc>
                <a:spcPct val="150000"/>
              </a:lnSpc>
              <a:buNone/>
              <a:defRPr/>
            </a:pPr>
            <a:endParaRPr lang="en-US" sz="26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v"/>
              <a:defRPr/>
            </a:pPr>
            <a:r>
              <a:rPr lang="en-US" sz="2000" dirty="0" smtClean="0">
                <a:latin typeface="Times New Roman" panose="02020603050405020304" pitchFamily="18" charset="0"/>
                <a:cs typeface="Times New Roman" panose="02020603050405020304" pitchFamily="18" charset="0"/>
              </a:rPr>
              <a:t> D</a:t>
            </a:r>
            <a:r>
              <a:rPr lang="ru-RU" sz="2000" dirty="0" err="1" smtClean="0">
                <a:latin typeface="Times New Roman" panose="02020603050405020304" pitchFamily="18" charset="0"/>
                <a:cs typeface="Times New Roman" panose="02020603050405020304" pitchFamily="18" charset="0"/>
              </a:rPr>
              <a:t>aha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fazla</a:t>
            </a:r>
            <a:r>
              <a:rPr lang="en-US" sz="2000" dirty="0" smtClean="0">
                <a:latin typeface="Times New Roman" panose="02020603050405020304" pitchFamily="18" charset="0"/>
                <a:cs typeface="Times New Roman" panose="02020603050405020304" pitchFamily="18" charset="0"/>
              </a:rPr>
              <a:t> (up to 17 </a:t>
            </a:r>
            <a:r>
              <a:rPr lang="en-US" sz="2000" dirty="0">
                <a:latin typeface="Times New Roman" panose="02020603050405020304" pitchFamily="18" charset="0"/>
                <a:cs typeface="Times New Roman" panose="02020603050405020304" pitchFamily="18" charset="0"/>
              </a:rPr>
              <a:t>vs. up to 6)</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pacing</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programlan</a:t>
            </a:r>
            <a:r>
              <a:rPr lang="en-US" sz="2000" dirty="0" smtClean="0">
                <a:latin typeface="Times New Roman" panose="02020603050405020304" pitchFamily="18" charset="0"/>
                <a:cs typeface="Times New Roman" panose="02020603050405020304" pitchFamily="18" charset="0"/>
              </a:rPr>
              <a:t>mas</a:t>
            </a:r>
            <a:r>
              <a:rPr lang="az-Latn-AZ" sz="2000" dirty="0" smtClean="0">
                <a:latin typeface="Times New Roman" panose="02020603050405020304" pitchFamily="18" charset="0"/>
                <a:cs typeface="Times New Roman" panose="02020603050405020304" pitchFamily="18" charset="0"/>
              </a:rPr>
              <a:t>ı</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a:t>
            </a:r>
            <a:r>
              <a:rPr lang="az-Latn-AZ" sz="2000" dirty="0">
                <a:latin typeface="Times New Roman" panose="02020603050405020304" pitchFamily="18" charset="0"/>
                <a:cs typeface="Times New Roman" panose="02020603050405020304" pitchFamily="18" charset="0"/>
              </a:rPr>
              <a:t>ğ</a:t>
            </a:r>
            <a:r>
              <a:rPr lang="en-US" sz="2000" dirty="0">
                <a:latin typeface="Times New Roman" panose="02020603050405020304" pitchFamily="18" charset="0"/>
                <a:cs typeface="Times New Roman" panose="02020603050405020304" pitchFamily="18" charset="0"/>
              </a:rPr>
              <a:t>lar. </a:t>
            </a:r>
            <a:endParaRPr lang="en-US" sz="2000"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v"/>
              <a:defRPr/>
            </a:pPr>
            <a:r>
              <a:rPr lang="en-US" sz="2000" dirty="0" smtClean="0">
                <a:latin typeface="Times New Roman" panose="02020603050405020304" pitchFamily="18" charset="0"/>
                <a:cs typeface="Times New Roman" panose="02020603050405020304" pitchFamily="18" charset="0"/>
              </a:rPr>
              <a:t> D</a:t>
            </a:r>
            <a:r>
              <a:rPr lang="ru-RU" sz="2000" dirty="0" err="1" smtClean="0">
                <a:latin typeface="Times New Roman" panose="02020603050405020304" pitchFamily="18" charset="0"/>
                <a:cs typeface="Times New Roman" panose="02020603050405020304" pitchFamily="18" charset="0"/>
              </a:rPr>
              <a:t>aha</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fazla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pacing </a:t>
            </a:r>
            <a:r>
              <a:rPr lang="en-US" sz="2000" dirty="0" err="1" smtClean="0">
                <a:latin typeface="Times New Roman" panose="02020603050405020304" pitchFamily="18" charset="0"/>
                <a:cs typeface="Times New Roman" panose="02020603050405020304" pitchFamily="18" charset="0"/>
              </a:rPr>
              <a:t>konfigürasyonları</a:t>
            </a:r>
            <a:r>
              <a:rPr lang="ru-RU"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a:t>
            </a:r>
            <a:r>
              <a:rPr lang="az-Latn-AZ" sz="2000" dirty="0">
                <a:latin typeface="Times New Roman" panose="02020603050405020304" pitchFamily="18" charset="0"/>
                <a:cs typeface="Times New Roman" panose="02020603050405020304" pitchFamily="18" charset="0"/>
              </a:rPr>
              <a:t>ğ</a:t>
            </a:r>
            <a:r>
              <a:rPr lang="en-US" sz="2000" dirty="0">
                <a:latin typeface="Times New Roman" panose="02020603050405020304" pitchFamily="18" charset="0"/>
                <a:cs typeface="Times New Roman" panose="02020603050405020304" pitchFamily="18" charset="0"/>
              </a:rPr>
              <a:t>lar</a:t>
            </a:r>
            <a:r>
              <a:rPr lang="en-US" sz="2000" dirty="0" smtClean="0">
                <a:latin typeface="Times New Roman" panose="02020603050405020304" pitchFamily="18" charset="0"/>
                <a:cs typeface="Times New Roman" panose="02020603050405020304" pitchFamily="18" charset="0"/>
              </a:rPr>
              <a:t>. </a:t>
            </a:r>
          </a:p>
          <a:p>
            <a:pPr algn="just">
              <a:lnSpc>
                <a:spcPct val="200000"/>
              </a:lnSpc>
              <a:buFont typeface="Wingdings" panose="05000000000000000000" pitchFamily="2" charset="2"/>
              <a:buChar char="v"/>
              <a:defRPr/>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Daha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fazla</a:t>
            </a:r>
            <a:r>
              <a:rPr lang="en-US" sz="2000" dirty="0" smtClean="0">
                <a:latin typeface="Times New Roman" panose="02020603050405020304" pitchFamily="18" charset="0"/>
                <a:cs typeface="Times New Roman" panose="02020603050405020304" pitchFamily="18" charset="0"/>
              </a:rPr>
              <a:t> pacing </a:t>
            </a:r>
            <a:r>
              <a:rPr lang="en-US" sz="2000" dirty="0" err="1" smtClean="0">
                <a:latin typeface="Times New Roman" panose="02020603050405020304" pitchFamily="18" charset="0"/>
                <a:cs typeface="Times New Roman" panose="02020603050405020304" pitchFamily="18" charset="0"/>
              </a:rPr>
              <a:t>programlanams</a:t>
            </a:r>
            <a:r>
              <a:rPr lang="az-Latn-AZ" sz="2000" dirty="0" smtClean="0">
                <a:latin typeface="Times New Roman" panose="02020603050405020304" pitchFamily="18" charset="0"/>
                <a:cs typeface="Times New Roman" panose="02020603050405020304" pitchFamily="18" charset="0"/>
              </a:rPr>
              <a:t>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ile</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uyar</a:t>
            </a:r>
            <a:r>
              <a:rPr lang="az-Latn-AZ" sz="2000" dirty="0" smtClean="0">
                <a:latin typeface="Times New Roman" panose="02020603050405020304" pitchFamily="18" charset="0"/>
                <a:cs typeface="Times New Roman" panose="02020603050405020304" pitchFamily="18" charset="0"/>
              </a:rPr>
              <a:t>ı</a:t>
            </a:r>
            <a:r>
              <a:rPr lang="en-US" sz="2000" dirty="0" smtClean="0">
                <a:latin typeface="Times New Roman" panose="02020603050405020304" pitchFamily="18" charset="0"/>
                <a:cs typeface="Times New Roman" panose="02020603050405020304" pitchFamily="18" charset="0"/>
              </a:rPr>
              <a:t> e</a:t>
            </a:r>
            <a:r>
              <a:rPr lang="az-Latn-AZ" sz="2000" dirty="0" smtClean="0">
                <a:latin typeface="Times New Roman" panose="02020603050405020304" pitchFamily="18" charset="0"/>
                <a:cs typeface="Times New Roman" panose="02020603050405020304" pitchFamily="18" charset="0"/>
              </a:rPr>
              <a:t>ş</a:t>
            </a:r>
            <a:r>
              <a:rPr lang="en-US" sz="2000" dirty="0" err="1" smtClean="0">
                <a:latin typeface="Times New Roman" panose="02020603050405020304" pitchFamily="18" charset="0"/>
                <a:cs typeface="Times New Roman" panose="02020603050405020304" pitchFamily="18" charset="0"/>
              </a:rPr>
              <a:t>i</a:t>
            </a:r>
            <a:r>
              <a:rPr lang="az-Latn-AZ" sz="2000" dirty="0" smtClean="0">
                <a:latin typeface="Times New Roman" panose="02020603050405020304" pitchFamily="18" charset="0"/>
                <a:cs typeface="Times New Roman" panose="02020603050405020304" pitchFamily="18" charset="0"/>
              </a:rPr>
              <a:t>ğ</a:t>
            </a: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frenik</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uyarımı</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insidansı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belirgin</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şekilde</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düşer</a:t>
            </a:r>
            <a:r>
              <a:rPr lang="en-US" sz="2000" dirty="0" smtClean="0">
                <a:latin typeface="Times New Roman" panose="02020603050405020304" pitchFamily="18" charset="0"/>
                <a:cs typeface="Times New Roman" panose="02020603050405020304" pitchFamily="18" charset="0"/>
              </a:rPr>
              <a:t>.</a:t>
            </a:r>
          </a:p>
          <a:p>
            <a:pPr algn="just">
              <a:lnSpc>
                <a:spcPct val="200000"/>
              </a:lnSpc>
              <a:buFont typeface="Wingdings" panose="05000000000000000000" pitchFamily="2" charset="2"/>
              <a:buChar char="v"/>
              <a:defRPr/>
            </a:pPr>
            <a:r>
              <a:rPr lang="en-US" sz="2000" dirty="0" smtClean="0">
                <a:latin typeface="Times New Roman" panose="02020603050405020304" pitchFamily="18" charset="0"/>
                <a:cs typeface="Times New Roman" panose="02020603050405020304" pitchFamily="18" charset="0"/>
              </a:rPr>
              <a:t> Her </a:t>
            </a:r>
            <a:r>
              <a:rPr lang="en-US" sz="2000" dirty="0" err="1">
                <a:latin typeface="Times New Roman" panose="02020603050405020304" pitchFamily="18" charset="0"/>
                <a:cs typeface="Times New Roman" panose="02020603050405020304" pitchFamily="18" charset="0"/>
              </a:rPr>
              <a:t>bir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eşiğe</a:t>
            </a:r>
            <a:r>
              <a:rPr lang="en-US" sz="2000" dirty="0">
                <a:latin typeface="Times New Roman" panose="02020603050405020304" pitchFamily="18" charset="0"/>
                <a:cs typeface="Times New Roman" panose="02020603050405020304" pitchFamily="18" charset="0"/>
              </a:rPr>
              <a:t> (RV, LV1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LV2) </a:t>
            </a:r>
            <a:r>
              <a:rPr lang="en-US" sz="2000" dirty="0" err="1">
                <a:latin typeface="Times New Roman" panose="02020603050405020304" pitchFamily="18" charset="0"/>
                <a:cs typeface="Times New Roman" panose="02020603050405020304" pitchFamily="18" charset="0"/>
              </a:rPr>
              <a:t>göre</a:t>
            </a:r>
            <a:r>
              <a:rPr lang="en-US" sz="2000" dirty="0">
                <a:latin typeface="Times New Roman" panose="02020603050405020304" pitchFamily="18" charset="0"/>
                <a:cs typeface="Times New Roman" panose="02020603050405020304" pitchFamily="18" charset="0"/>
              </a:rPr>
              <a:t> output </a:t>
            </a:r>
            <a:r>
              <a:rPr lang="en-US" sz="2000" dirty="0" err="1">
                <a:latin typeface="Times New Roman" panose="02020603050405020304" pitchFamily="18" charset="0"/>
                <a:cs typeface="Times New Roman" panose="02020603050405020304" pitchFamily="18" charset="0"/>
              </a:rPr>
              <a:t>programlama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imkanı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olan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a:t>
            </a:r>
            <a:r>
              <a:rPr lang="tr-TR"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P </a:t>
            </a:r>
            <a:r>
              <a:rPr lang="en-US" sz="2000" dirty="0" err="1">
                <a:latin typeface="Times New Roman" panose="02020603050405020304" pitchFamily="18" charset="0"/>
                <a:cs typeface="Times New Roman" panose="02020603050405020304" pitchFamily="18" charset="0"/>
              </a:rPr>
              <a:t>spesifik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cihazlar</a:t>
            </a:r>
            <a:r>
              <a:rPr lang="en-US" sz="2000" dirty="0">
                <a:latin typeface="Times New Roman" panose="02020603050405020304" pitchFamily="18" charset="0"/>
                <a:cs typeface="Times New Roman" panose="02020603050405020304" pitchFamily="18" charset="0"/>
              </a:rPr>
              <a:t> da </a:t>
            </a:r>
            <a:r>
              <a:rPr lang="en-US" sz="2000" dirty="0" err="1">
                <a:latin typeface="Times New Roman" panose="02020603050405020304" pitchFamily="18" charset="0"/>
                <a:cs typeface="Times New Roman" panose="02020603050405020304" pitchFamily="18" charset="0"/>
              </a:rPr>
              <a:t>bulunmaktadır</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99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592463" y="305693"/>
            <a:ext cx="8229240" cy="4195452"/>
          </a:xfrm>
        </p:spPr>
        <p:txBody>
          <a:bodyPr/>
          <a:lstStyle/>
          <a:p>
            <a:pPr marL="342900" indent="-342900" algn="just">
              <a:lnSpc>
                <a:spcPct val="200000"/>
              </a:lnSpc>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OMT, </a:t>
            </a:r>
            <a:r>
              <a:rPr lang="en-US" sz="2400" dirty="0" err="1" smtClean="0">
                <a:latin typeface="Times New Roman" panose="02020603050405020304" pitchFamily="18" charset="0"/>
                <a:cs typeface="Times New Roman" panose="02020603050405020304" pitchFamily="18" charset="0"/>
              </a:rPr>
              <a:t>Sınıf</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 </a:t>
            </a:r>
            <a:r>
              <a:rPr lang="en-US" sz="2400" dirty="0" err="1" smtClean="0">
                <a:latin typeface="Times New Roman" panose="02020603050405020304" pitchFamily="18" charset="0"/>
                <a:cs typeface="Times New Roman" panose="02020603050405020304" pitchFamily="18" charset="0"/>
              </a:rPr>
              <a:t>endikasyonla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tavsiye</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edilen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ilaçları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içeren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tedavidir</a:t>
            </a:r>
            <a:r>
              <a:rPr lang="en-US" sz="2400" dirty="0" smtClean="0">
                <a:latin typeface="Times New Roman" panose="02020603050405020304" pitchFamily="18" charset="0"/>
                <a:cs typeface="Times New Roman" panose="02020603050405020304" pitchFamily="18" charset="0"/>
              </a:rPr>
              <a:t>.</a:t>
            </a:r>
          </a:p>
          <a:p>
            <a:pPr marL="342900" indent="-342900" algn="just">
              <a:lnSpc>
                <a:spcPct val="200000"/>
              </a:lnSpc>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
        <p:nvSpPr>
          <p:cNvPr id="4" name="Dikdörtgen 3"/>
          <p:cNvSpPr/>
          <p:nvPr/>
        </p:nvSpPr>
        <p:spPr>
          <a:xfrm>
            <a:off x="678692" y="6308148"/>
            <a:ext cx="7786255" cy="369332"/>
          </a:xfrm>
          <a:prstGeom prst="rect">
            <a:avLst/>
          </a:prstGeom>
        </p:spPr>
        <p:txBody>
          <a:bodyPr wrap="square">
            <a:spAutoFit/>
          </a:bodyPr>
          <a:lstStyle/>
          <a:p>
            <a:r>
              <a:rPr lang="tr-TR" b="1" dirty="0" err="1" smtClean="0">
                <a:solidFill>
                  <a:srgbClr val="FF0000"/>
                </a:solidFill>
                <a:latin typeface="Times New Roman" panose="02020603050405020304" pitchFamily="18" charset="0"/>
                <a:cs typeface="Times New Roman" panose="02020603050405020304" pitchFamily="18" charset="0"/>
              </a:rPr>
              <a:t>European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Heart</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Journal</a:t>
            </a:r>
            <a:r>
              <a:rPr lang="tr-TR" b="1" dirty="0" smtClean="0">
                <a:solidFill>
                  <a:srgbClr val="FF0000"/>
                </a:solidFill>
                <a:latin typeface="Times New Roman" panose="02020603050405020304" pitchFamily="18" charset="0"/>
                <a:cs typeface="Times New Roman" panose="02020603050405020304" pitchFamily="18" charset="0"/>
              </a:rPr>
              <a:t> (2021) 42, 3599</a:t>
            </a:r>
            <a:r>
              <a:rPr lang="en-US"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3726</a:t>
            </a:r>
            <a:r>
              <a:rPr lang="en-US"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doi:10.1093/</a:t>
            </a:r>
            <a:r>
              <a:rPr lang="tr-TR" b="1" dirty="0" err="1" smtClean="0">
                <a:solidFill>
                  <a:srgbClr val="FF0000"/>
                </a:solidFill>
                <a:latin typeface="Times New Roman" panose="02020603050405020304" pitchFamily="18" charset="0"/>
                <a:cs typeface="Times New Roman" panose="02020603050405020304" pitchFamily="18" charset="0"/>
              </a:rPr>
              <a:t>eurheartj</a:t>
            </a:r>
            <a:r>
              <a:rPr lang="tr-TR" b="1" dirty="0" smtClean="0">
                <a:solidFill>
                  <a:srgbClr val="FF0000"/>
                </a:solidFill>
                <a:latin typeface="Times New Roman" panose="02020603050405020304" pitchFamily="18" charset="0"/>
                <a:cs typeface="Times New Roman" panose="02020603050405020304" pitchFamily="18" charset="0"/>
              </a:rPr>
              <a:t>/ehab368</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stretch>
            <a:fillRect/>
          </a:stretch>
        </p:blipFill>
        <p:spPr>
          <a:xfrm>
            <a:off x="160967" y="2927161"/>
            <a:ext cx="8821703" cy="2477486"/>
          </a:xfrm>
          <a:prstGeom prst="rect">
            <a:avLst/>
          </a:prstGeom>
        </p:spPr>
      </p:pic>
    </p:spTree>
    <p:extLst>
      <p:ext uri="{BB962C8B-B14F-4D97-AF65-F5344CB8AC3E}">
        <p14:creationId xmlns:p14="http://schemas.microsoft.com/office/powerpoint/2010/main" val="18215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0137" y="365126"/>
            <a:ext cx="694372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628650" y="4794251"/>
            <a:ext cx="8058150" cy="2215991"/>
          </a:xfrm>
          <a:prstGeom prst="rect">
            <a:avLst/>
          </a:prstGeom>
        </p:spPr>
        <p:txBody>
          <a:bodyPr wrap="square">
            <a:spAutoFit/>
          </a:bodyPr>
          <a:lstStyle/>
          <a:p>
            <a:pPr marL="342900" indent="-342900" algn="just">
              <a:lnSpc>
                <a:spcPct val="200000"/>
              </a:lnSpc>
              <a:buFont typeface="Wingdings" panose="05000000000000000000" pitchFamily="2" charset="2"/>
              <a:buChar char="Ø"/>
            </a:pPr>
            <a:r>
              <a:rPr lang="az-Latn-AZ" sz="2000" b="1" dirty="0">
                <a:latin typeface="Times New Roman" panose="02020603050405020304" pitchFamily="18" charset="0"/>
                <a:cs typeface="Times New Roman" panose="02020603050405020304" pitchFamily="18" charset="0"/>
              </a:rPr>
              <a:t>Ç</a:t>
            </a:r>
            <a:r>
              <a:rPr lang="en-US" sz="2000" b="1" dirty="0" err="1" smtClean="0">
                <a:latin typeface="Times New Roman" panose="02020603050405020304" pitchFamily="18" charset="0"/>
                <a:cs typeface="Times New Roman" panose="02020603050405020304" pitchFamily="18" charset="0"/>
              </a:rPr>
              <a:t>okmerkezli</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prospektif</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ve</a:t>
            </a:r>
            <a:r>
              <a:rPr lang="en-US" sz="2000" b="1" dirty="0">
                <a:latin typeface="Times New Roman" panose="02020603050405020304" pitchFamily="18" charset="0"/>
                <a:cs typeface="Times New Roman" panose="02020603050405020304" pitchFamily="18" charset="0"/>
              </a:rPr>
              <a:t> randomize </a:t>
            </a:r>
            <a:r>
              <a:rPr lang="az-Latn-AZ" sz="2000" b="1" dirty="0">
                <a:latin typeface="Times New Roman" panose="02020603050405020304" pitchFamily="18" charset="0"/>
                <a:cs typeface="Times New Roman" panose="02020603050405020304" pitchFamily="18" charset="0"/>
              </a:rPr>
              <a:t>ç</a:t>
            </a:r>
            <a:r>
              <a:rPr lang="en-US" sz="2000" b="1" dirty="0">
                <a:latin typeface="Times New Roman" panose="02020603050405020304" pitchFamily="18" charset="0"/>
                <a:cs typeface="Times New Roman" panose="02020603050405020304" pitchFamily="18" charset="0"/>
              </a:rPr>
              <a:t>al</a:t>
            </a:r>
            <a:r>
              <a:rPr lang="az-Latn-AZ" sz="2000" b="1" dirty="0">
                <a:latin typeface="Times New Roman" panose="02020603050405020304" pitchFamily="18" charset="0"/>
                <a:cs typeface="Times New Roman" panose="02020603050405020304" pitchFamily="18" charset="0"/>
              </a:rPr>
              <a:t>ış</a:t>
            </a:r>
            <a:r>
              <a:rPr lang="en-US" sz="2000" b="1" dirty="0">
                <a:latin typeface="Times New Roman" panose="02020603050405020304" pitchFamily="18" charset="0"/>
                <a:cs typeface="Times New Roman" panose="02020603050405020304" pitchFamily="18" charset="0"/>
              </a:rPr>
              <a:t>mad</a:t>
            </a:r>
            <a:r>
              <a:rPr lang="az-Latn-AZ" sz="2000" b="1" dirty="0">
                <a:latin typeface="Times New Roman" panose="02020603050405020304" pitchFamily="18" charset="0"/>
                <a:cs typeface="Times New Roman" panose="02020603050405020304" pitchFamily="18" charset="0"/>
              </a:rPr>
              <a:t>ı</a:t>
            </a:r>
            <a:r>
              <a:rPr lang="en-US" sz="2000" b="1" dirty="0">
                <a:latin typeface="Times New Roman" panose="02020603050405020304" pitchFamily="18" charset="0"/>
                <a:cs typeface="Times New Roman" panose="02020603050405020304" pitchFamily="18" charset="0"/>
              </a:rPr>
              <a:t>r</a:t>
            </a:r>
            <a:r>
              <a:rPr lang="en-US" sz="2000" dirty="0" smtClean="0">
                <a:latin typeface="Times New Roman" panose="02020603050405020304" pitchFamily="18" charset="0"/>
                <a:cs typeface="Times New Roman" panose="02020603050405020304" pitchFamily="18" charset="0"/>
              </a:rPr>
              <a:t>.</a:t>
            </a:r>
          </a:p>
          <a:p>
            <a:pPr marL="342900" indent="-342900" algn="just">
              <a:lnSpc>
                <a:spcPct val="20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Bu </a:t>
            </a:r>
            <a:r>
              <a:rPr lang="az-Latn-AZ" sz="2000" b="1" dirty="0">
                <a:latin typeface="Times New Roman" panose="02020603050405020304" pitchFamily="18" charset="0"/>
                <a:cs typeface="Times New Roman" panose="02020603050405020304" pitchFamily="18" charset="0"/>
              </a:rPr>
              <a:t>ç</a:t>
            </a:r>
            <a:r>
              <a:rPr lang="en-US" sz="2000" b="1" dirty="0">
                <a:latin typeface="Times New Roman" panose="02020603050405020304" pitchFamily="18" charset="0"/>
                <a:cs typeface="Times New Roman" panose="02020603050405020304" pitchFamily="18" charset="0"/>
              </a:rPr>
              <a:t>al</a:t>
            </a:r>
            <a:r>
              <a:rPr lang="az-Latn-AZ" sz="2000" b="1" dirty="0">
                <a:latin typeface="Times New Roman" panose="02020603050405020304" pitchFamily="18" charset="0"/>
                <a:cs typeface="Times New Roman" panose="02020603050405020304" pitchFamily="18" charset="0"/>
              </a:rPr>
              <a:t>ış</a:t>
            </a:r>
            <a:r>
              <a:rPr lang="en-US" sz="2000" b="1" dirty="0" err="1">
                <a:latin typeface="Times New Roman" panose="02020603050405020304" pitchFamily="18" charset="0"/>
                <a:cs typeface="Times New Roman" panose="02020603050405020304" pitchFamily="18" charset="0"/>
              </a:rPr>
              <a:t>madaki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ama</a:t>
            </a:r>
            <a:r>
              <a:rPr lang="az-Latn-AZ" sz="2000" b="1" dirty="0" smtClean="0">
                <a:latin typeface="Times New Roman" panose="02020603050405020304" pitchFamily="18" charset="0"/>
                <a:cs typeface="Times New Roman" panose="02020603050405020304" pitchFamily="18" charset="0"/>
              </a:rPr>
              <a:t>ç</a:t>
            </a:r>
            <a:r>
              <a:rPr lang="en-US" sz="2000" b="1" dirty="0" smtClean="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yanıt vermeyen</a:t>
            </a:r>
            <a:r>
              <a:rPr lang="en-US" sz="2000" b="1" dirty="0" err="1" smtClean="0">
                <a:latin typeface="Times New Roman" panose="02020603050405020304" pitchFamily="18" charset="0"/>
                <a:cs typeface="Times New Roman" panose="02020603050405020304" pitchFamily="18" charset="0"/>
              </a:rPr>
              <a:t>lerde</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MPP </a:t>
            </a:r>
            <a:r>
              <a:rPr lang="en-US" sz="2000" b="1" dirty="0" err="1">
                <a:latin typeface="Times New Roman" panose="02020603050405020304" pitchFamily="18" charset="0"/>
                <a:cs typeface="Times New Roman" panose="02020603050405020304" pitchFamily="18" charset="0"/>
              </a:rPr>
              <a:t>nin</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etkinli</a:t>
            </a:r>
            <a:r>
              <a:rPr lang="az-Latn-AZ" sz="2000" b="1" dirty="0">
                <a:latin typeface="Times New Roman" panose="02020603050405020304" pitchFamily="18" charset="0"/>
                <a:cs typeface="Times New Roman" panose="02020603050405020304" pitchFamily="18" charset="0"/>
              </a:rPr>
              <a:t>ğ</a:t>
            </a:r>
            <a:r>
              <a:rPr lang="en-US" sz="2000" b="1" dirty="0" err="1">
                <a:latin typeface="Times New Roman" panose="02020603050405020304" pitchFamily="18" charset="0"/>
                <a:cs typeface="Times New Roman" panose="02020603050405020304" pitchFamily="18" charset="0"/>
              </a:rPr>
              <a:t>ini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ara</a:t>
            </a:r>
            <a:r>
              <a:rPr lang="az-Latn-AZ" sz="2000" b="1" dirty="0">
                <a:latin typeface="Times New Roman" panose="02020603050405020304" pitchFamily="18" charset="0"/>
                <a:cs typeface="Times New Roman" panose="02020603050405020304" pitchFamily="18" charset="0"/>
              </a:rPr>
              <a:t>ş</a:t>
            </a:r>
            <a:r>
              <a:rPr lang="en-US" sz="2000" b="1" dirty="0">
                <a:latin typeface="Times New Roman" panose="02020603050405020304" pitchFamily="18" charset="0"/>
                <a:cs typeface="Times New Roman" panose="02020603050405020304" pitchFamily="18" charset="0"/>
              </a:rPr>
              <a:t>t</a:t>
            </a:r>
            <a:r>
              <a:rPr lang="az-Latn-AZ" sz="2000" b="1" dirty="0">
                <a:latin typeface="Times New Roman" panose="02020603050405020304" pitchFamily="18" charset="0"/>
                <a:cs typeface="Times New Roman" panose="02020603050405020304" pitchFamily="18" charset="0"/>
              </a:rPr>
              <a:t>ı</a:t>
            </a:r>
            <a:r>
              <a:rPr lang="en-US" sz="2000" b="1" dirty="0" err="1">
                <a:latin typeface="Times New Roman" panose="02020603050405020304" pitchFamily="18" charset="0"/>
                <a:cs typeface="Times New Roman" panose="02020603050405020304" pitchFamily="18" charset="0"/>
              </a:rPr>
              <a:t>rmakt</a:t>
            </a:r>
            <a:r>
              <a:rPr lang="az-Latn-AZ" sz="2000" b="1" dirty="0">
                <a:latin typeface="Times New Roman" panose="02020603050405020304" pitchFamily="18" charset="0"/>
                <a:cs typeface="Times New Roman" panose="02020603050405020304" pitchFamily="18" charset="0"/>
              </a:rPr>
              <a:t>ı</a:t>
            </a:r>
            <a:r>
              <a:rPr lang="en-US" sz="2000" b="1" dirty="0">
                <a:latin typeface="Times New Roman" panose="02020603050405020304" pitchFamily="18" charset="0"/>
                <a:cs typeface="Times New Roman" panose="02020603050405020304" pitchFamily="18" charset="0"/>
              </a:rPr>
              <a:t>r </a:t>
            </a:r>
            <a:r>
              <a:rPr lang="en-US"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p>
            <a:r>
              <a:rPr lang="az-Latn-AZ" dirty="0" smtClean="0"/>
              <a:t> </a:t>
            </a:r>
            <a:endParaRPr lang="ru-RU" dirty="0"/>
          </a:p>
        </p:txBody>
      </p:sp>
      <p:sp>
        <p:nvSpPr>
          <p:cNvPr id="5" name="Овал 6"/>
          <p:cNvSpPr/>
          <p:nvPr/>
        </p:nvSpPr>
        <p:spPr>
          <a:xfrm>
            <a:off x="3495219" y="718501"/>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477178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598376"/>
            <a:ext cx="8229600" cy="326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44680" y="5371475"/>
            <a:ext cx="8496944" cy="646331"/>
          </a:xfrm>
          <a:prstGeom prst="rect">
            <a:avLst/>
          </a:prstGeom>
        </p:spPr>
        <p:txBody>
          <a:bodyPr wrap="square">
            <a:spAutoFit/>
          </a:bodyPr>
          <a:lstStyle/>
          <a:p>
            <a:r>
              <a:rPr lang="en-US" sz="1200" u="sng" dirty="0" err="1" smtClean="0">
                <a:latin typeface="Times New Roman" panose="02020603050405020304" pitchFamily="18" charset="0"/>
                <a:cs typeface="Times New Roman" panose="02020603050405020304" pitchFamily="18" charset="0"/>
                <a:hlinkClick r:id="rId4"/>
              </a:rPr>
              <a:t>Leclercq</a:t>
            </a:r>
            <a:r>
              <a:rPr lang="en-US" sz="1200" u="sng" dirty="0" smtClean="0">
                <a:latin typeface="Times New Roman" panose="02020603050405020304" pitchFamily="18" charset="0"/>
                <a:cs typeface="Times New Roman" panose="02020603050405020304" pitchFamily="18" charset="0"/>
                <a:hlinkClick r:id="rId4"/>
              </a:rPr>
              <a:t> C</a:t>
            </a:r>
            <a:r>
              <a:rPr lang="en-US" sz="1200" baseline="300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et al. </a:t>
            </a:r>
            <a:r>
              <a:rPr lang="en-US" sz="1200" b="1" dirty="0" smtClean="0">
                <a:latin typeface="Times New Roman" panose="02020603050405020304" pitchFamily="18" charset="0"/>
                <a:cs typeface="Times New Roman" panose="02020603050405020304" pitchFamily="18" charset="0"/>
              </a:rPr>
              <a:t>Cardiac </a:t>
            </a:r>
            <a:r>
              <a:rPr lang="en-US" sz="1200" b="1" dirty="0">
                <a:latin typeface="Times New Roman" panose="02020603050405020304" pitchFamily="18" charset="0"/>
                <a:cs typeface="Times New Roman" panose="02020603050405020304" pitchFamily="18" charset="0"/>
              </a:rPr>
              <a:t>resynchronization therapy non-responder to responder conversion rate in the more response to cardiac resynchronization therapy with MultiPoint Pacing (MORE-CRT MPP) study: results from Phase I</a:t>
            </a:r>
            <a:r>
              <a:rPr lang="en-US" sz="1200" b="1" dirty="0" smtClean="0">
                <a:latin typeface="Times New Roman" panose="02020603050405020304" pitchFamily="18" charset="0"/>
                <a:cs typeface="Times New Roman" panose="02020603050405020304" pitchFamily="18" charset="0"/>
              </a:rPr>
              <a:t>. </a:t>
            </a:r>
            <a:r>
              <a:rPr lang="en-US" sz="1200" u="sng" dirty="0" err="1">
                <a:latin typeface="Times New Roman" panose="02020603050405020304" pitchFamily="18" charset="0"/>
                <a:cs typeface="Times New Roman" panose="02020603050405020304" pitchFamily="18" charset="0"/>
                <a:hlinkClick r:id="rId5" tooltip="European heart journal."/>
              </a:rPr>
              <a:t>Eur</a:t>
            </a:r>
            <a:r>
              <a:rPr lang="en-US" sz="1200" u="sng" dirty="0">
                <a:latin typeface="Times New Roman" panose="02020603050405020304" pitchFamily="18" charset="0"/>
                <a:cs typeface="Times New Roman" panose="02020603050405020304" pitchFamily="18" charset="0"/>
                <a:hlinkClick r:id="rId5" tooltip="European heart journal."/>
              </a:rPr>
              <a:t> Heart J.</a:t>
            </a:r>
            <a:r>
              <a:rPr lang="en-US" sz="1200" dirty="0">
                <a:latin typeface="Times New Roman" panose="02020603050405020304" pitchFamily="18" charset="0"/>
                <a:cs typeface="Times New Roman" panose="02020603050405020304" pitchFamily="18" charset="0"/>
              </a:rPr>
              <a:t> 2019 Mar 11. </a:t>
            </a:r>
            <a:r>
              <a:rPr lang="en-US" sz="1200" dirty="0" err="1">
                <a:latin typeface="Times New Roman" panose="02020603050405020304" pitchFamily="18" charset="0"/>
                <a:cs typeface="Times New Roman" panose="02020603050405020304" pitchFamily="18" charset="0"/>
              </a:rPr>
              <a:t>pii</a:t>
            </a:r>
            <a:r>
              <a:rPr lang="en-US" sz="1200" dirty="0">
                <a:latin typeface="Times New Roman" panose="02020603050405020304" pitchFamily="18" charset="0"/>
                <a:cs typeface="Times New Roman" panose="02020603050405020304" pitchFamily="18" charset="0"/>
              </a:rPr>
              <a:t>: ehz109. </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91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708338"/>
            <a:ext cx="7886700" cy="5468625"/>
          </a:xfrm>
        </p:spPr>
        <p:txBody>
          <a:bodyPr>
            <a:normAutofit lnSpcReduction="10000"/>
          </a:bodyPr>
          <a:lstStyle/>
          <a:p>
            <a:pPr algn="ctr">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 Y</a:t>
            </a:r>
            <a:r>
              <a:rPr lang="tr-TR" sz="2800" b="1" dirty="0" smtClean="0">
                <a:latin typeface="Times New Roman" panose="02020603050405020304" pitchFamily="18" charset="0"/>
                <a:cs typeface="Times New Roman" panose="02020603050405020304" pitchFamily="18" charset="0"/>
              </a:rPr>
              <a:t>anıt </a:t>
            </a:r>
            <a:r>
              <a:rPr lang="tr-TR" sz="2800" b="1" dirty="0">
                <a:latin typeface="Times New Roman" panose="02020603050405020304" pitchFamily="18" charset="0"/>
                <a:cs typeface="Times New Roman" panose="02020603050405020304" pitchFamily="18" charset="0"/>
              </a:rPr>
              <a:t>vermeyen</a:t>
            </a:r>
            <a:r>
              <a:rPr lang="en-US" sz="2800" b="1" dirty="0" err="1" smtClean="0">
                <a:latin typeface="Times New Roman" panose="02020603050405020304" pitchFamily="18" charset="0"/>
                <a:cs typeface="Times New Roman" panose="02020603050405020304" pitchFamily="18" charset="0"/>
              </a:rPr>
              <a:t>ler</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iki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gruba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ayr</a:t>
            </a:r>
            <a:r>
              <a:rPr lang="az-Latn-AZ" sz="2800" b="1" dirty="0">
                <a:latin typeface="Times New Roman" panose="02020603050405020304" pitchFamily="18" charset="0"/>
                <a:cs typeface="Times New Roman" panose="02020603050405020304" pitchFamily="18" charset="0"/>
              </a:rPr>
              <a:t>ı</a:t>
            </a:r>
            <a:r>
              <a:rPr lang="en-US" sz="2800" b="1" dirty="0">
                <a:latin typeface="Times New Roman" panose="02020603050405020304" pitchFamily="18" charset="0"/>
                <a:cs typeface="Times New Roman" panose="02020603050405020304" pitchFamily="18" charset="0"/>
              </a:rPr>
              <a:t>l</a:t>
            </a:r>
            <a:r>
              <a:rPr lang="az-Latn-AZ" sz="2800" b="1" dirty="0">
                <a:latin typeface="Times New Roman" panose="02020603050405020304" pitchFamily="18" charset="0"/>
                <a:cs typeface="Times New Roman" panose="02020603050405020304" pitchFamily="18" charset="0"/>
              </a:rPr>
              <a:t>ı</a:t>
            </a:r>
            <a:r>
              <a:rPr lang="en-US" sz="2800" b="1" dirty="0" err="1" smtClean="0">
                <a:latin typeface="Times New Roman" panose="02020603050405020304" pitchFamily="18" charset="0"/>
                <a:cs typeface="Times New Roman" panose="02020603050405020304" pitchFamily="18" charset="0"/>
              </a:rPr>
              <a:t>yorlar</a:t>
            </a:r>
            <a:endParaRPr lang="en-US" sz="2800" b="1"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Bir</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grup</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hastaya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MPP pacing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LV </a:t>
            </a:r>
            <a:r>
              <a:rPr lang="en-US" sz="2400" dirty="0" err="1" smtClean="0">
                <a:latin typeface="Times New Roman" panose="02020603050405020304" pitchFamily="18" charset="0"/>
                <a:cs typeface="Times New Roman" panose="02020603050405020304" pitchFamily="18" charset="0"/>
              </a:rPr>
              <a:t>qudripolar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elektrodla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ayn</a:t>
            </a:r>
            <a:r>
              <a:rPr lang="az-Latn-AZ" sz="2400" dirty="0">
                <a:latin typeface="Times New Roman" panose="02020603050405020304" pitchFamily="18" charset="0"/>
                <a:cs typeface="Times New Roman" panose="02020603050405020304" pitchFamily="18" charset="0"/>
              </a:rPr>
              <a:t>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ayr</a:t>
            </a:r>
            <a:r>
              <a:rPr lang="az-Latn-AZ" sz="2400" dirty="0">
                <a:latin typeface="Times New Roman" panose="02020603050405020304" pitchFamily="18" charset="0"/>
                <a:cs typeface="Times New Roman" panose="02020603050405020304" pitchFamily="18" charset="0"/>
              </a:rPr>
              <a:t>ı</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noktadan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a:t>
            </a:r>
            <a:r>
              <a:rPr lang="en-US" sz="2400" dirty="0" smtClean="0">
                <a:latin typeface="Times New Roman" panose="02020603050405020304" pitchFamily="18" charset="0"/>
                <a:cs typeface="Times New Roman" panose="02020603050405020304" pitchFamily="18" charset="0"/>
              </a:rPr>
              <a:t> RV </a:t>
            </a:r>
            <a:r>
              <a:rPr lang="en-US" sz="2400" dirty="0" err="1" smtClean="0">
                <a:latin typeface="Times New Roman" panose="02020603050405020304" pitchFamily="18" charset="0"/>
                <a:cs typeface="Times New Roman" panose="02020603050405020304" pitchFamily="18" charset="0"/>
              </a:rPr>
              <a:t>uyar</a:t>
            </a:r>
            <a:r>
              <a:rPr lang="az-Latn-AZ" sz="2400" dirty="0" smtClean="0">
                <a:latin typeface="Times New Roman" panose="02020603050405020304" pitchFamily="18" charset="0"/>
                <a:cs typeface="Times New Roman" panose="02020603050405020304" pitchFamily="18" charset="0"/>
              </a:rPr>
              <a:t>ı</a:t>
            </a:r>
            <a:r>
              <a:rPr lang="en-US" sz="2400" dirty="0" smtClean="0">
                <a:latin typeface="Times New Roman" panose="02020603050405020304" pitchFamily="18" charset="0"/>
                <a:cs typeface="Times New Roman" panose="02020603050405020304" pitchFamily="18" charset="0"/>
              </a:rPr>
              <a:t>l</a:t>
            </a:r>
            <a:r>
              <a:rPr lang="az-Latn-AZ" sz="2400" dirty="0" smtClean="0">
                <a:latin typeface="Times New Roman" panose="02020603050405020304" pitchFamily="18" charset="0"/>
                <a:cs typeface="Times New Roman" panose="02020603050405020304" pitchFamily="18" charset="0"/>
              </a:rPr>
              <a:t>ı</a:t>
            </a:r>
            <a:r>
              <a:rPr lang="en-US" sz="2400" dirty="0" err="1" smtClean="0">
                <a:latin typeface="Times New Roman" panose="02020603050405020304" pitchFamily="18" charset="0"/>
                <a:cs typeface="Times New Roman" panose="02020603050405020304" pitchFamily="18" charset="0"/>
              </a:rPr>
              <a:t>yor</a:t>
            </a:r>
            <a:r>
              <a:rPr lang="en-US" sz="2400" dirty="0" smtClean="0">
                <a:latin typeface="Times New Roman" panose="02020603050405020304" pitchFamily="18" charset="0"/>
                <a:cs typeface="Times New Roman" panose="02020603050405020304" pitchFamily="18" charset="0"/>
              </a:rPr>
              <a:t>)</a:t>
            </a:r>
          </a:p>
          <a:p>
            <a:pPr algn="just">
              <a:lnSpc>
                <a:spcPct val="200000"/>
              </a:lnSpc>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Bir</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grup</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hastay</a:t>
            </a:r>
            <a:r>
              <a:rPr lang="en-US" sz="2400" dirty="0" err="1">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BiV</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pacing  (LV </a:t>
            </a:r>
            <a:r>
              <a:rPr lang="en-US" sz="2400" dirty="0" err="1" smtClean="0">
                <a:latin typeface="Times New Roman" panose="02020603050405020304" pitchFamily="18" charset="0"/>
                <a:cs typeface="Times New Roman" panose="02020603050405020304" pitchFamily="18" charset="0"/>
              </a:rPr>
              <a:t>quadripolarla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noktadan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uyar</a:t>
            </a:r>
            <a:r>
              <a:rPr lang="az-Latn-AZ" sz="2400" dirty="0">
                <a:latin typeface="Times New Roman" panose="02020603050405020304" pitchFamily="18" charset="0"/>
                <a:cs typeface="Times New Roman" panose="02020603050405020304" pitchFamily="18" charset="0"/>
              </a:rPr>
              <a:t>ı</a:t>
            </a:r>
            <a:r>
              <a:rPr lang="en-US" sz="2400" dirty="0">
                <a:latin typeface="Times New Roman" panose="02020603050405020304" pitchFamily="18" charset="0"/>
                <a:cs typeface="Times New Roman" panose="02020603050405020304" pitchFamily="18" charset="0"/>
              </a:rPr>
              <a:t>l</a:t>
            </a:r>
            <a:r>
              <a:rPr lang="az-Latn-AZ" sz="2400" dirty="0">
                <a:latin typeface="Times New Roman" panose="02020603050405020304" pitchFamily="18" charset="0"/>
                <a:cs typeface="Times New Roman" panose="02020603050405020304" pitchFamily="18" charset="0"/>
              </a:rPr>
              <a:t>ı</a:t>
            </a:r>
            <a:r>
              <a:rPr lang="en-US" sz="2400" dirty="0" err="1" smtClean="0">
                <a:latin typeface="Times New Roman" panose="02020603050405020304" pitchFamily="18" charset="0"/>
                <a:cs typeface="Times New Roman" panose="02020603050405020304" pitchFamily="18" charset="0"/>
              </a:rPr>
              <a:t>yor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RV </a:t>
            </a:r>
            <a:r>
              <a:rPr lang="en-US" sz="2400" dirty="0" err="1">
                <a:latin typeface="Times New Roman" panose="02020603050405020304" pitchFamily="18" charset="0"/>
                <a:cs typeface="Times New Roman" panose="02020603050405020304" pitchFamily="18" charset="0"/>
              </a:rPr>
              <a:t>uyar</a:t>
            </a:r>
            <a:r>
              <a:rPr lang="az-Latn-AZ" sz="2400" dirty="0">
                <a:latin typeface="Times New Roman" panose="02020603050405020304" pitchFamily="18" charset="0"/>
                <a:cs typeface="Times New Roman" panose="02020603050405020304" pitchFamily="18" charset="0"/>
              </a:rPr>
              <a:t>ı</a:t>
            </a:r>
            <a:r>
              <a:rPr lang="en-US" sz="2400" dirty="0">
                <a:latin typeface="Times New Roman" panose="02020603050405020304" pitchFamily="18" charset="0"/>
                <a:cs typeface="Times New Roman" panose="02020603050405020304" pitchFamily="18" charset="0"/>
              </a:rPr>
              <a:t>l</a:t>
            </a:r>
            <a:r>
              <a:rPr lang="az-Latn-AZ" sz="2400" dirty="0">
                <a:latin typeface="Times New Roman" panose="02020603050405020304" pitchFamily="18" charset="0"/>
                <a:cs typeface="Times New Roman" panose="02020603050405020304" pitchFamily="18" charset="0"/>
              </a:rPr>
              <a:t>ı</a:t>
            </a:r>
            <a:r>
              <a:rPr lang="en-US" sz="2400" dirty="0" err="1" smtClean="0">
                <a:latin typeface="Times New Roman" panose="02020603050405020304" pitchFamily="18" charset="0"/>
                <a:cs typeface="Times New Roman" panose="02020603050405020304" pitchFamily="18" charset="0"/>
              </a:rPr>
              <a:t>yor</a:t>
            </a:r>
            <a:r>
              <a:rPr lang="en-US" sz="2400" dirty="0" smtClean="0">
                <a:latin typeface="Times New Roman" panose="02020603050405020304" pitchFamily="18" charset="0"/>
                <a:cs typeface="Times New Roman" panose="02020603050405020304" pitchFamily="18" charset="0"/>
              </a:rPr>
              <a:t>)</a:t>
            </a:r>
          </a:p>
          <a:p>
            <a:pPr marL="0" indent="0" algn="ctr">
              <a:lnSpc>
                <a:spcPct val="200000"/>
              </a:lnSpc>
              <a:buNone/>
            </a:pPr>
            <a:endParaRPr lang="en-US" sz="2400" dirty="0">
              <a:latin typeface="Times New Roman" panose="02020603050405020304" pitchFamily="18" charset="0"/>
              <a:cs typeface="Times New Roman" panose="02020603050405020304" pitchFamily="18" charset="0"/>
            </a:endParaRPr>
          </a:p>
          <a:p>
            <a:pPr marL="0" indent="0" algn="ctr">
              <a:lnSpc>
                <a:spcPct val="200000"/>
              </a:lnSpc>
              <a:buNone/>
            </a:pPr>
            <a:r>
              <a:rPr lang="en-US" sz="2400" dirty="0">
                <a:latin typeface="Times New Roman" panose="02020603050405020304" pitchFamily="18" charset="0"/>
                <a:cs typeface="Times New Roman" panose="02020603050405020304" pitchFamily="18" charset="0"/>
              </a:rPr>
              <a:t>6 </a:t>
            </a:r>
            <a:r>
              <a:rPr lang="en-US" sz="2400" dirty="0" smtClean="0">
                <a:latin typeface="Times New Roman" panose="02020603050405020304" pitchFamily="18" charset="0"/>
                <a:cs typeface="Times New Roman" panose="02020603050405020304" pitchFamily="18" charset="0"/>
              </a:rPr>
              <a:t>ay </a:t>
            </a:r>
            <a:r>
              <a:rPr lang="en-US" sz="2400" dirty="0" err="1" smtClean="0">
                <a:latin typeface="Times New Roman" panose="02020603050405020304" pitchFamily="18" charset="0"/>
                <a:cs typeface="Times New Roman" panose="02020603050405020304" pitchFamily="18" charset="0"/>
              </a:rPr>
              <a:t>takip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ediliyorlar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6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594" y="692696"/>
            <a:ext cx="374711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44680" y="5371475"/>
            <a:ext cx="8496944" cy="646331"/>
          </a:xfrm>
          <a:prstGeom prst="rect">
            <a:avLst/>
          </a:prstGeom>
        </p:spPr>
        <p:txBody>
          <a:bodyPr wrap="square">
            <a:spAutoFit/>
          </a:bodyPr>
          <a:lstStyle/>
          <a:p>
            <a:r>
              <a:rPr lang="en-US" sz="1200" u="sng" dirty="0" err="1" smtClean="0">
                <a:latin typeface="Times New Roman" panose="02020603050405020304" pitchFamily="18" charset="0"/>
                <a:cs typeface="Times New Roman" panose="02020603050405020304" pitchFamily="18" charset="0"/>
                <a:hlinkClick r:id="rId3"/>
              </a:rPr>
              <a:t>Leclercq</a:t>
            </a:r>
            <a:r>
              <a:rPr lang="en-US" sz="1200" u="sng" dirty="0" smtClean="0">
                <a:latin typeface="Times New Roman" panose="02020603050405020304" pitchFamily="18" charset="0"/>
                <a:cs typeface="Times New Roman" panose="02020603050405020304" pitchFamily="18" charset="0"/>
                <a:hlinkClick r:id="rId3"/>
              </a:rPr>
              <a:t> C</a:t>
            </a:r>
            <a:r>
              <a:rPr lang="en-US" sz="1200" baseline="300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et al. </a:t>
            </a:r>
            <a:r>
              <a:rPr lang="en-US" sz="1200" b="1" dirty="0" smtClean="0">
                <a:latin typeface="Times New Roman" panose="02020603050405020304" pitchFamily="18" charset="0"/>
                <a:cs typeface="Times New Roman" panose="02020603050405020304" pitchFamily="18" charset="0"/>
              </a:rPr>
              <a:t>Cardiac </a:t>
            </a:r>
            <a:r>
              <a:rPr lang="en-US" sz="1200" b="1" dirty="0">
                <a:latin typeface="Times New Roman" panose="02020603050405020304" pitchFamily="18" charset="0"/>
                <a:cs typeface="Times New Roman" panose="02020603050405020304" pitchFamily="18" charset="0"/>
              </a:rPr>
              <a:t>resynchronization therapy non-responder to responder conversion rate in the more response to cardiac resynchronization therapy with MultiPoint Pacing (MORE-CRT MPP) study: results from Phase I</a:t>
            </a:r>
            <a:r>
              <a:rPr lang="en-US" sz="1200" b="1" dirty="0" smtClean="0">
                <a:latin typeface="Times New Roman" panose="02020603050405020304" pitchFamily="18" charset="0"/>
                <a:cs typeface="Times New Roman" panose="02020603050405020304" pitchFamily="18" charset="0"/>
              </a:rPr>
              <a:t>. </a:t>
            </a:r>
            <a:r>
              <a:rPr lang="en-US" sz="1200" u="sng" dirty="0" err="1">
                <a:latin typeface="Times New Roman" panose="02020603050405020304" pitchFamily="18" charset="0"/>
                <a:cs typeface="Times New Roman" panose="02020603050405020304" pitchFamily="18" charset="0"/>
                <a:hlinkClick r:id="rId4" tooltip="European heart journal."/>
              </a:rPr>
              <a:t>Eur</a:t>
            </a:r>
            <a:r>
              <a:rPr lang="en-US" sz="1200" u="sng" dirty="0">
                <a:latin typeface="Times New Roman" panose="02020603050405020304" pitchFamily="18" charset="0"/>
                <a:cs typeface="Times New Roman" panose="02020603050405020304" pitchFamily="18" charset="0"/>
                <a:hlinkClick r:id="rId4" tooltip="European heart journal."/>
              </a:rPr>
              <a:t> Heart J.</a:t>
            </a:r>
            <a:r>
              <a:rPr lang="en-US" sz="1200" dirty="0">
                <a:latin typeface="Times New Roman" panose="02020603050405020304" pitchFamily="18" charset="0"/>
                <a:cs typeface="Times New Roman" panose="02020603050405020304" pitchFamily="18" charset="0"/>
              </a:rPr>
              <a:t> 2019 Mar 11. </a:t>
            </a:r>
            <a:r>
              <a:rPr lang="en-US" sz="1200" dirty="0" err="1">
                <a:latin typeface="Times New Roman" panose="02020603050405020304" pitchFamily="18" charset="0"/>
                <a:cs typeface="Times New Roman" panose="02020603050405020304" pitchFamily="18" charset="0"/>
              </a:rPr>
              <a:t>pii</a:t>
            </a:r>
            <a:r>
              <a:rPr lang="en-US" sz="1200" dirty="0">
                <a:latin typeface="Times New Roman" panose="02020603050405020304" pitchFamily="18" charset="0"/>
                <a:cs typeface="Times New Roman" panose="02020603050405020304" pitchFamily="18" charset="0"/>
              </a:rPr>
              <a:t>: ehz109. </a:t>
            </a:r>
            <a:endParaRPr lang="en-US" sz="12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03648" y="2805290"/>
            <a:ext cx="6318448" cy="923330"/>
          </a:xfrm>
          <a:prstGeom prst="rect">
            <a:avLst/>
          </a:prstGeom>
        </p:spPr>
        <p:txBody>
          <a:bodyPr wrap="square">
            <a:spAutoFit/>
          </a:bodyPr>
          <a:lstStyle/>
          <a:p>
            <a:pPr algn="just"/>
            <a:r>
              <a:rPr lang="en-US" b="1" dirty="0"/>
              <a:t>The primary endpoint was the percentage of non-responders converted to responders at 12 months compared to baseline, as measured by at least 15% reduction in </a:t>
            </a:r>
            <a:r>
              <a:rPr lang="en-US" b="1" dirty="0" smtClean="0"/>
              <a:t>LVESV.</a:t>
            </a:r>
            <a:endParaRPr lang="ru-RU" b="1" dirty="0"/>
          </a:p>
        </p:txBody>
      </p:sp>
      <p:sp>
        <p:nvSpPr>
          <p:cNvPr id="6" name="Овал 5"/>
          <p:cNvSpPr/>
          <p:nvPr/>
        </p:nvSpPr>
        <p:spPr>
          <a:xfrm>
            <a:off x="5220072" y="1484784"/>
            <a:ext cx="516917"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285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620688"/>
            <a:ext cx="579019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44680" y="5371475"/>
            <a:ext cx="8496944" cy="646331"/>
          </a:xfrm>
          <a:prstGeom prst="rect">
            <a:avLst/>
          </a:prstGeom>
        </p:spPr>
        <p:txBody>
          <a:bodyPr wrap="square">
            <a:spAutoFit/>
          </a:bodyPr>
          <a:lstStyle/>
          <a:p>
            <a:r>
              <a:rPr lang="en-US" sz="1200" u="sng" dirty="0" err="1" smtClean="0">
                <a:latin typeface="Times New Roman" panose="02020603050405020304" pitchFamily="18" charset="0"/>
                <a:cs typeface="Times New Roman" panose="02020603050405020304" pitchFamily="18" charset="0"/>
                <a:hlinkClick r:id="rId3"/>
              </a:rPr>
              <a:t>Leclercq</a:t>
            </a:r>
            <a:r>
              <a:rPr lang="en-US" sz="1200" u="sng" dirty="0" smtClean="0">
                <a:latin typeface="Times New Roman" panose="02020603050405020304" pitchFamily="18" charset="0"/>
                <a:cs typeface="Times New Roman" panose="02020603050405020304" pitchFamily="18" charset="0"/>
                <a:hlinkClick r:id="rId3"/>
              </a:rPr>
              <a:t> C</a:t>
            </a:r>
            <a:r>
              <a:rPr lang="en-US" sz="1200" baseline="300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et al. </a:t>
            </a:r>
            <a:r>
              <a:rPr lang="en-US" sz="1200" b="1" dirty="0" smtClean="0">
                <a:latin typeface="Times New Roman" panose="02020603050405020304" pitchFamily="18" charset="0"/>
                <a:cs typeface="Times New Roman" panose="02020603050405020304" pitchFamily="18" charset="0"/>
              </a:rPr>
              <a:t>Cardiac </a:t>
            </a:r>
            <a:r>
              <a:rPr lang="en-US" sz="1200" b="1" dirty="0">
                <a:latin typeface="Times New Roman" panose="02020603050405020304" pitchFamily="18" charset="0"/>
                <a:cs typeface="Times New Roman" panose="02020603050405020304" pitchFamily="18" charset="0"/>
              </a:rPr>
              <a:t>resynchronization therapy non-responder to responder conversion rate in the more response to cardiac resynchronization therapy with MultiPoint Pacing (MORE-CRT MPP) study: results from Phase I</a:t>
            </a:r>
            <a:r>
              <a:rPr lang="en-US" sz="1200" b="1" dirty="0" smtClean="0">
                <a:latin typeface="Times New Roman" panose="02020603050405020304" pitchFamily="18" charset="0"/>
                <a:cs typeface="Times New Roman" panose="02020603050405020304" pitchFamily="18" charset="0"/>
              </a:rPr>
              <a:t>. </a:t>
            </a:r>
            <a:r>
              <a:rPr lang="en-US" sz="1200" u="sng" dirty="0" err="1">
                <a:latin typeface="Times New Roman" panose="02020603050405020304" pitchFamily="18" charset="0"/>
                <a:cs typeface="Times New Roman" panose="02020603050405020304" pitchFamily="18" charset="0"/>
                <a:hlinkClick r:id="rId4" tooltip="European heart journal."/>
              </a:rPr>
              <a:t>Eur</a:t>
            </a:r>
            <a:r>
              <a:rPr lang="en-US" sz="1200" u="sng" dirty="0">
                <a:latin typeface="Times New Roman" panose="02020603050405020304" pitchFamily="18" charset="0"/>
                <a:cs typeface="Times New Roman" panose="02020603050405020304" pitchFamily="18" charset="0"/>
                <a:hlinkClick r:id="rId4" tooltip="European heart journal."/>
              </a:rPr>
              <a:t> Heart J.</a:t>
            </a:r>
            <a:r>
              <a:rPr lang="en-US" sz="1200" dirty="0">
                <a:latin typeface="Times New Roman" panose="02020603050405020304" pitchFamily="18" charset="0"/>
                <a:cs typeface="Times New Roman" panose="02020603050405020304" pitchFamily="18" charset="0"/>
              </a:rPr>
              <a:t> 2019 Mar 11. </a:t>
            </a:r>
            <a:r>
              <a:rPr lang="en-US" sz="1200" dirty="0" err="1">
                <a:latin typeface="Times New Roman" panose="02020603050405020304" pitchFamily="18" charset="0"/>
                <a:cs typeface="Times New Roman" panose="02020603050405020304" pitchFamily="18" charset="0"/>
              </a:rPr>
              <a:t>pii</a:t>
            </a:r>
            <a:r>
              <a:rPr lang="en-US" sz="1200" dirty="0">
                <a:latin typeface="Times New Roman" panose="02020603050405020304" pitchFamily="18" charset="0"/>
                <a:cs typeface="Times New Roman" panose="02020603050405020304" pitchFamily="18" charset="0"/>
              </a:rPr>
              <a:t>: ehz109. </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2611580" y="247178"/>
            <a:ext cx="3920839" cy="5744486"/>
          </a:xfrm>
          <a:prstGeom prst="rect">
            <a:avLst/>
          </a:prstGeom>
        </p:spPr>
      </p:pic>
      <p:sp>
        <p:nvSpPr>
          <p:cNvPr id="5" name="Прямоугольник 4"/>
          <p:cNvSpPr/>
          <p:nvPr/>
        </p:nvSpPr>
        <p:spPr>
          <a:xfrm>
            <a:off x="464666" y="6005952"/>
            <a:ext cx="8496944" cy="646331"/>
          </a:xfrm>
          <a:prstGeom prst="rect">
            <a:avLst/>
          </a:prstGeom>
        </p:spPr>
        <p:txBody>
          <a:bodyPr wrap="square">
            <a:spAutoFit/>
          </a:bodyPr>
          <a:lstStyle/>
          <a:p>
            <a:r>
              <a:rPr lang="en-US" sz="1200" u="sng" dirty="0" err="1" smtClean="0">
                <a:latin typeface="Times New Roman" panose="02020603050405020304" pitchFamily="18" charset="0"/>
                <a:cs typeface="Times New Roman" panose="02020603050405020304" pitchFamily="18" charset="0"/>
                <a:hlinkClick r:id="rId4"/>
              </a:rPr>
              <a:t>Leclercq</a:t>
            </a:r>
            <a:r>
              <a:rPr lang="en-US" sz="1200" u="sng" dirty="0" smtClean="0">
                <a:latin typeface="Times New Roman" panose="02020603050405020304" pitchFamily="18" charset="0"/>
                <a:cs typeface="Times New Roman" panose="02020603050405020304" pitchFamily="18" charset="0"/>
                <a:hlinkClick r:id="rId4"/>
              </a:rPr>
              <a:t> C</a:t>
            </a:r>
            <a:r>
              <a:rPr lang="en-US" sz="1200" baseline="300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et al. </a:t>
            </a:r>
            <a:r>
              <a:rPr lang="en-US" sz="1200" b="1" dirty="0" smtClean="0">
                <a:latin typeface="Times New Roman" panose="02020603050405020304" pitchFamily="18" charset="0"/>
                <a:cs typeface="Times New Roman" panose="02020603050405020304" pitchFamily="18" charset="0"/>
              </a:rPr>
              <a:t>Cardiac </a:t>
            </a:r>
            <a:r>
              <a:rPr lang="en-US" sz="1200" b="1" dirty="0">
                <a:latin typeface="Times New Roman" panose="02020603050405020304" pitchFamily="18" charset="0"/>
                <a:cs typeface="Times New Roman" panose="02020603050405020304" pitchFamily="18" charset="0"/>
              </a:rPr>
              <a:t>resynchronization therapy non-responder to responder conversion rate in the more response to cardiac resynchronization therapy with MultiPoint Pacing (MORE-CRT MPP) study: results from Phase I</a:t>
            </a:r>
            <a:r>
              <a:rPr lang="en-US" sz="1200" b="1" dirty="0" smtClean="0">
                <a:latin typeface="Times New Roman" panose="02020603050405020304" pitchFamily="18" charset="0"/>
                <a:cs typeface="Times New Roman" panose="02020603050405020304" pitchFamily="18" charset="0"/>
              </a:rPr>
              <a:t>. </a:t>
            </a:r>
            <a:r>
              <a:rPr lang="en-US" sz="1200" u="sng" dirty="0" err="1">
                <a:latin typeface="Times New Roman" panose="02020603050405020304" pitchFamily="18" charset="0"/>
                <a:cs typeface="Times New Roman" panose="02020603050405020304" pitchFamily="18" charset="0"/>
                <a:hlinkClick r:id="rId5" tooltip="European heart journal."/>
              </a:rPr>
              <a:t>Eur</a:t>
            </a:r>
            <a:r>
              <a:rPr lang="en-US" sz="1200" u="sng" dirty="0">
                <a:latin typeface="Times New Roman" panose="02020603050405020304" pitchFamily="18" charset="0"/>
                <a:cs typeface="Times New Roman" panose="02020603050405020304" pitchFamily="18" charset="0"/>
                <a:hlinkClick r:id="rId5" tooltip="European heart journal."/>
              </a:rPr>
              <a:t> Heart J.</a:t>
            </a:r>
            <a:r>
              <a:rPr lang="en-US" sz="1200" dirty="0">
                <a:latin typeface="Times New Roman" panose="02020603050405020304" pitchFamily="18" charset="0"/>
                <a:cs typeface="Times New Roman" panose="02020603050405020304" pitchFamily="18" charset="0"/>
              </a:rPr>
              <a:t> 2019 Mar 11. </a:t>
            </a:r>
            <a:r>
              <a:rPr lang="en-US" sz="1200" dirty="0" err="1">
                <a:latin typeface="Times New Roman" panose="02020603050405020304" pitchFamily="18" charset="0"/>
                <a:cs typeface="Times New Roman" panose="02020603050405020304" pitchFamily="18" charset="0"/>
              </a:rPr>
              <a:t>pii</a:t>
            </a:r>
            <a:r>
              <a:rPr lang="en-US" sz="1200" dirty="0">
                <a:latin typeface="Times New Roman" panose="02020603050405020304" pitchFamily="18" charset="0"/>
                <a:cs typeface="Times New Roman" panose="02020603050405020304" pitchFamily="18" charset="0"/>
              </a:rPr>
              <a:t>: ehz109. </a:t>
            </a:r>
            <a:endParaRPr lang="en-US" sz="1200" b="1" dirty="0">
              <a:latin typeface="Times New Roman" panose="02020603050405020304" pitchFamily="18" charset="0"/>
              <a:cs typeface="Times New Roman" panose="02020603050405020304" pitchFamily="18" charset="0"/>
            </a:endParaRPr>
          </a:p>
        </p:txBody>
      </p:sp>
      <p:sp>
        <p:nvSpPr>
          <p:cNvPr id="6" name="Овал 5"/>
          <p:cNvSpPr/>
          <p:nvPr/>
        </p:nvSpPr>
        <p:spPr>
          <a:xfrm>
            <a:off x="3635896" y="1417638"/>
            <a:ext cx="1224136" cy="61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5691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p:nvPr>
        </p:nvSpPr>
        <p:spPr>
          <a:xfrm>
            <a:off x="318655" y="-678873"/>
            <a:ext cx="8382000" cy="4881905"/>
          </a:xfrm>
        </p:spPr>
        <p:txBody>
          <a:bodyPr/>
          <a:lstStyle/>
          <a:p>
            <a:pPr marL="342900" indent="-342900" algn="just">
              <a:lnSpc>
                <a:spcPct val="200000"/>
              </a:lnSpc>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Minimum 3 </a:t>
            </a:r>
            <a:r>
              <a:rPr lang="en-US" sz="2400" dirty="0" err="1">
                <a:latin typeface="Times New Roman" panose="02020603050405020304" pitchFamily="18" charset="0"/>
                <a:cs typeface="Times New Roman" panose="02020603050405020304" pitchFamily="18" charset="0"/>
              </a:rPr>
              <a:t>aylık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OMT’ye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tr-TR" sz="2400" dirty="0">
                <a:latin typeface="Times New Roman" panose="02020603050405020304" pitchFamily="18" charset="0"/>
                <a:cs typeface="Times New Roman" panose="02020603050405020304" pitchFamily="18" charset="0"/>
              </a:rPr>
              <a:t>ğ</a:t>
            </a:r>
            <a:r>
              <a:rPr lang="en-US" sz="2400" dirty="0">
                <a:latin typeface="Times New Roman" panose="02020603050405020304" pitchFamily="18" charset="0"/>
                <a:cs typeface="Times New Roman" panose="02020603050405020304" pitchFamily="18" charset="0"/>
              </a:rPr>
              <a:t>men  LVEF ≤ %</a:t>
            </a:r>
            <a:r>
              <a:rPr lang="en-US" sz="2400" dirty="0" smtClean="0">
                <a:latin typeface="Times New Roman" panose="02020603050405020304" pitchFamily="18" charset="0"/>
                <a:cs typeface="Times New Roman" panose="02020603050405020304" pitchFamily="18" charset="0"/>
              </a:rPr>
              <a:t>35 </a:t>
            </a:r>
            <a:r>
              <a:rPr lang="en-US" sz="2400" dirty="0" err="1" smtClean="0">
                <a:latin typeface="Times New Roman" panose="02020603050405020304" pitchFamily="18" charset="0"/>
                <a:cs typeface="Times New Roman" panose="02020603050405020304" pitchFamily="18" charset="0"/>
              </a:rPr>
              <a:t>ve</a:t>
            </a:r>
            <a:r>
              <a:rPr lang="en-US" sz="2400" dirty="0" smtClean="0">
                <a:latin typeface="Times New Roman" panose="02020603050405020304" pitchFamily="18" charset="0"/>
                <a:cs typeface="Times New Roman" panose="02020603050405020304" pitchFamily="18" charset="0"/>
              </a:rPr>
              <a:t> QRS </a:t>
            </a:r>
            <a:r>
              <a:rPr lang="en-US" sz="2400" dirty="0" err="1">
                <a:latin typeface="Times New Roman" panose="02020603050405020304" pitchFamily="18" charset="0"/>
                <a:cs typeface="Times New Roman" panose="02020603050405020304" pitchFamily="18" charset="0"/>
              </a:rPr>
              <a:t>süresi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130 </a:t>
            </a:r>
            <a:r>
              <a:rPr lang="en-US" sz="2400" dirty="0" err="1">
                <a:latin typeface="Times New Roman" panose="02020603050405020304" pitchFamily="18" charset="0"/>
                <a:cs typeface="Times New Roman" panose="02020603050405020304" pitchFamily="18" charset="0"/>
              </a:rPr>
              <a:t>ms</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olan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FK NYHA </a:t>
            </a:r>
            <a:r>
              <a:rPr lang="en-US" sz="2400" dirty="0" smtClean="0">
                <a:solidFill>
                  <a:srgbClr val="FF0000"/>
                </a:solidFill>
                <a:latin typeface="Times New Roman" panose="02020603050405020304" pitchFamily="18" charset="0"/>
                <a:cs typeface="Times New Roman" panose="02020603050405020304" pitchFamily="18" charset="0"/>
              </a:rPr>
              <a:t>II-IV</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hastalarda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ise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ICD </a:t>
            </a:r>
            <a:r>
              <a:rPr lang="en-US" sz="2400" dirty="0" err="1">
                <a:latin typeface="Times New Roman" panose="02020603050405020304" pitchFamily="18" charset="0"/>
                <a:cs typeface="Times New Roman" panose="02020603050405020304" pitchFamily="18" charset="0"/>
              </a:rPr>
              <a:t>yerine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KRT-D  </a:t>
            </a:r>
            <a:r>
              <a:rPr lang="en-US" sz="2400" dirty="0" err="1" smtClean="0">
                <a:latin typeface="Times New Roman" panose="02020603050405020304" pitchFamily="18" charset="0"/>
                <a:cs typeface="Times New Roman" panose="02020603050405020304" pitchFamily="18" charset="0"/>
              </a:rPr>
              <a:t>önerilir</a:t>
            </a:r>
            <a:r>
              <a:rPr lang="en-US" sz="2400" dirty="0" smtClean="0">
                <a:latin typeface="Times New Roman" panose="02020603050405020304" pitchFamily="18" charset="0"/>
                <a:cs typeface="Times New Roman" panose="02020603050405020304" pitchFamily="18" charset="0"/>
              </a:rPr>
              <a:t>.</a:t>
            </a:r>
          </a:p>
          <a:p>
            <a:pPr algn="just">
              <a:lnSpc>
                <a:spcPct val="200000"/>
              </a:lnSpc>
            </a:pPr>
            <a:endParaRPr lang="tr-TR" sz="2400" dirty="0">
              <a:latin typeface="Times New Roman" panose="02020603050405020304" pitchFamily="18" charset="0"/>
              <a:cs typeface="Times New Roman" panose="02020603050405020304" pitchFamily="18" charset="0"/>
            </a:endParaRPr>
          </a:p>
        </p:txBody>
      </p:sp>
      <p:sp>
        <p:nvSpPr>
          <p:cNvPr id="4" name="Dikdörtgen 3"/>
          <p:cNvSpPr/>
          <p:nvPr/>
        </p:nvSpPr>
        <p:spPr>
          <a:xfrm>
            <a:off x="678692" y="6308148"/>
            <a:ext cx="7786255" cy="369332"/>
          </a:xfrm>
          <a:prstGeom prst="rect">
            <a:avLst/>
          </a:prstGeom>
        </p:spPr>
        <p:txBody>
          <a:bodyPr wrap="square">
            <a:spAutoFit/>
          </a:bodyPr>
          <a:lstStyle/>
          <a:p>
            <a:r>
              <a:rPr lang="tr-TR" b="1" dirty="0" err="1" smtClean="0">
                <a:solidFill>
                  <a:srgbClr val="FF0000"/>
                </a:solidFill>
                <a:latin typeface="Times New Roman" panose="02020603050405020304" pitchFamily="18" charset="0"/>
                <a:cs typeface="Times New Roman" panose="02020603050405020304" pitchFamily="18" charset="0"/>
              </a:rPr>
              <a:t>European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Heart</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Journal</a:t>
            </a:r>
            <a:r>
              <a:rPr lang="tr-TR" b="1" dirty="0" smtClean="0">
                <a:solidFill>
                  <a:srgbClr val="FF0000"/>
                </a:solidFill>
                <a:latin typeface="Times New Roman" panose="02020603050405020304" pitchFamily="18" charset="0"/>
                <a:cs typeface="Times New Roman" panose="02020603050405020304" pitchFamily="18" charset="0"/>
              </a:rPr>
              <a:t> (2021) 42, 3599</a:t>
            </a:r>
            <a:r>
              <a:rPr lang="en-US"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3726</a:t>
            </a:r>
            <a:r>
              <a:rPr lang="en-US"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doi:10.1093/</a:t>
            </a:r>
            <a:r>
              <a:rPr lang="tr-TR" b="1" dirty="0" err="1" smtClean="0">
                <a:solidFill>
                  <a:srgbClr val="FF0000"/>
                </a:solidFill>
                <a:latin typeface="Times New Roman" panose="02020603050405020304" pitchFamily="18" charset="0"/>
                <a:cs typeface="Times New Roman" panose="02020603050405020304" pitchFamily="18" charset="0"/>
              </a:rPr>
              <a:t>eurheartj</a:t>
            </a:r>
            <a:r>
              <a:rPr lang="tr-TR" b="1" dirty="0" smtClean="0">
                <a:solidFill>
                  <a:srgbClr val="FF0000"/>
                </a:solidFill>
                <a:latin typeface="Times New Roman" panose="02020603050405020304" pitchFamily="18" charset="0"/>
                <a:cs typeface="Times New Roman" panose="02020603050405020304" pitchFamily="18" charset="0"/>
              </a:rPr>
              <a:t>/ehab368</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1504769" y="3421982"/>
            <a:ext cx="6134100" cy="1562100"/>
          </a:xfrm>
          <a:prstGeom prst="rect">
            <a:avLst/>
          </a:prstGeom>
        </p:spPr>
      </p:pic>
      <p:pic>
        <p:nvPicPr>
          <p:cNvPr id="5" name="Resim 4"/>
          <p:cNvPicPr>
            <a:picLocks noChangeAspect="1"/>
          </p:cNvPicPr>
          <p:nvPr/>
        </p:nvPicPr>
        <p:blipFill>
          <a:blip r:embed="rId4"/>
          <a:stretch>
            <a:fillRect/>
          </a:stretch>
        </p:blipFill>
        <p:spPr>
          <a:xfrm>
            <a:off x="1495244" y="3109161"/>
            <a:ext cx="6143625" cy="1847850"/>
          </a:xfrm>
          <a:prstGeom prst="rect">
            <a:avLst/>
          </a:prstGeom>
        </p:spPr>
      </p:pic>
      <p:pic>
        <p:nvPicPr>
          <p:cNvPr id="6" name="Resim 5"/>
          <p:cNvPicPr>
            <a:picLocks noChangeAspect="1"/>
          </p:cNvPicPr>
          <p:nvPr/>
        </p:nvPicPr>
        <p:blipFill>
          <a:blip r:embed="rId5"/>
          <a:stretch>
            <a:fillRect/>
          </a:stretch>
        </p:blipFill>
        <p:spPr>
          <a:xfrm>
            <a:off x="1514294" y="3126707"/>
            <a:ext cx="6134100" cy="1857375"/>
          </a:xfrm>
          <a:prstGeom prst="rect">
            <a:avLst/>
          </a:prstGeom>
        </p:spPr>
      </p:pic>
      <p:pic>
        <p:nvPicPr>
          <p:cNvPr id="7" name="Resim 6"/>
          <p:cNvPicPr>
            <a:picLocks noChangeAspect="1"/>
          </p:cNvPicPr>
          <p:nvPr/>
        </p:nvPicPr>
        <p:blipFill>
          <a:blip r:embed="rId6"/>
          <a:stretch>
            <a:fillRect/>
          </a:stretch>
        </p:blipFill>
        <p:spPr>
          <a:xfrm>
            <a:off x="1533344" y="3080586"/>
            <a:ext cx="6134100" cy="1876425"/>
          </a:xfrm>
          <a:prstGeom prst="rect">
            <a:avLst/>
          </a:prstGeom>
        </p:spPr>
      </p:pic>
      <p:pic>
        <p:nvPicPr>
          <p:cNvPr id="10" name="Resim 9"/>
          <p:cNvPicPr>
            <a:picLocks noChangeAspect="1"/>
          </p:cNvPicPr>
          <p:nvPr/>
        </p:nvPicPr>
        <p:blipFill>
          <a:blip r:embed="rId7"/>
          <a:stretch>
            <a:fillRect/>
          </a:stretch>
        </p:blipFill>
        <p:spPr>
          <a:xfrm>
            <a:off x="1514294" y="3090110"/>
            <a:ext cx="6172200" cy="1857375"/>
          </a:xfrm>
          <a:prstGeom prst="rect">
            <a:avLst/>
          </a:prstGeom>
        </p:spPr>
      </p:pic>
    </p:spTree>
    <p:extLst>
      <p:ext uri="{BB962C8B-B14F-4D97-AF65-F5344CB8AC3E}">
        <p14:creationId xmlns:p14="http://schemas.microsoft.com/office/powerpoint/2010/main" val="45483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37309" y="0"/>
            <a:ext cx="7862297" cy="6248400"/>
          </a:xfrm>
          <a:prstGeom prst="rect">
            <a:avLst/>
          </a:prstGeom>
        </p:spPr>
      </p:pic>
      <p:sp>
        <p:nvSpPr>
          <p:cNvPr id="5" name="Dikdörtgen 4"/>
          <p:cNvSpPr/>
          <p:nvPr/>
        </p:nvSpPr>
        <p:spPr>
          <a:xfrm>
            <a:off x="858982" y="6317673"/>
            <a:ext cx="7786255" cy="369332"/>
          </a:xfrm>
          <a:prstGeom prst="rect">
            <a:avLst/>
          </a:prstGeom>
        </p:spPr>
        <p:txBody>
          <a:bodyPr wrap="square">
            <a:spAutoFit/>
          </a:bodyPr>
          <a:lstStyle/>
          <a:p>
            <a:r>
              <a:rPr lang="tr-TR" b="1" dirty="0" err="1" smtClean="0">
                <a:solidFill>
                  <a:srgbClr val="FF0000"/>
                </a:solidFill>
                <a:latin typeface="Times New Roman" panose="02020603050405020304" pitchFamily="18" charset="0"/>
                <a:cs typeface="Times New Roman" panose="02020603050405020304" pitchFamily="18" charset="0"/>
              </a:rPr>
              <a:t>European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Heart</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Journal</a:t>
            </a:r>
            <a:r>
              <a:rPr lang="tr-TR" b="1" dirty="0" smtClean="0">
                <a:solidFill>
                  <a:srgbClr val="FF0000"/>
                </a:solidFill>
                <a:latin typeface="Times New Roman" panose="02020603050405020304" pitchFamily="18" charset="0"/>
                <a:cs typeface="Times New Roman" panose="02020603050405020304" pitchFamily="18" charset="0"/>
              </a:rPr>
              <a:t> (2021) 42, 3599</a:t>
            </a:r>
            <a:r>
              <a:rPr lang="en-US"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3726</a:t>
            </a:r>
            <a:r>
              <a:rPr lang="en-US"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doi:10.1093/</a:t>
            </a:r>
            <a:r>
              <a:rPr lang="tr-TR" b="1" dirty="0" err="1" smtClean="0">
                <a:solidFill>
                  <a:srgbClr val="FF0000"/>
                </a:solidFill>
                <a:latin typeface="Times New Roman" panose="02020603050405020304" pitchFamily="18" charset="0"/>
                <a:cs typeface="Times New Roman" panose="02020603050405020304" pitchFamily="18" charset="0"/>
              </a:rPr>
              <a:t>eurheartj</a:t>
            </a:r>
            <a:r>
              <a:rPr lang="tr-TR" b="1" dirty="0" smtClean="0">
                <a:solidFill>
                  <a:srgbClr val="FF0000"/>
                </a:solidFill>
                <a:latin typeface="Times New Roman" panose="02020603050405020304" pitchFamily="18" charset="0"/>
                <a:cs typeface="Times New Roman" panose="02020603050405020304" pitchFamily="18" charset="0"/>
              </a:rPr>
              <a:t>/ehab368</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4"/>
          <p:cNvSpPr/>
          <p:nvPr/>
        </p:nvSpPr>
        <p:spPr>
          <a:xfrm>
            <a:off x="5894701" y="2402541"/>
            <a:ext cx="1939637" cy="1645431"/>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304482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additive="repl">
                                        <p:cTn id="7" dur="1000"/>
                                        <p:tgtEl>
                                          <p:spTgt spid="6"/>
                                        </p:tgtEl>
                                      </p:cBhvr>
                                    </p:animEffect>
                                    <p:anim calcmode="lin" valueType="num">
                                      <p:cBhvr additive="repl">
                                        <p:cTn id="8" dur="1000" fill="hold"/>
                                        <p:tgtEl>
                                          <p:spTgt spid="6"/>
                                        </p:tgtEl>
                                        <p:attrNameLst>
                                          <p:attrName>ppt_x</p:attrName>
                                        </p:attrNameLst>
                                      </p:cBhvr>
                                      <p:tavLst>
                                        <p:tav tm="0">
                                          <p:val>
                                            <p:strVal val="#ppt_x"/>
                                          </p:val>
                                        </p:tav>
                                        <p:tav tm="100000">
                                          <p:val>
                                            <p:strVal val="#ppt_x"/>
                                          </p:val>
                                        </p:tav>
                                      </p:tavLst>
                                    </p:anim>
                                    <p:anim calcmode="lin" valueType="num">
                                      <p:cBhvr additive="repl">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ptureWiz_003.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92275" y="765175"/>
            <a:ext cx="6096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624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8898</TotalTime>
  <Words>5570</Words>
  <Application>Microsoft Office PowerPoint</Application>
  <PresentationFormat>Экран (4:3)</PresentationFormat>
  <Paragraphs>353</Paragraphs>
  <Slides>65</Slides>
  <Notes>26</Notes>
  <HiddenSlides>0</HiddenSlides>
  <MMClips>6</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65</vt:i4>
      </vt:variant>
    </vt:vector>
  </HeadingPairs>
  <TitlesOfParts>
    <vt:vector size="73" baseType="lpstr">
      <vt:lpstr>Arial</vt:lpstr>
      <vt:lpstr>Calibri</vt:lpstr>
      <vt:lpstr>Calibri Light</vt:lpstr>
      <vt:lpstr>DejaVu Sans</vt:lpstr>
      <vt:lpstr>Garamond</vt:lpstr>
      <vt:lpstr>Times New Roman</vt:lpstr>
      <vt:lpstr>Wingdings</vt:lpstr>
      <vt:lpstr>Office Teması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Suboptimal yanıtın esas nedenleri</vt:lpstr>
      <vt:lpstr>Презентация PowerPoint</vt:lpstr>
      <vt:lpstr>Презентация PowerPoint</vt:lpstr>
      <vt:lpstr>Programlama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Sol ventrikül lead’ nin ven içindeki pozisyonu</vt:lpstr>
      <vt:lpstr>Презентация PowerPoint</vt:lpstr>
      <vt:lpstr>Презентация PowerPoint</vt:lpstr>
      <vt:lpstr>Çoklu elektrodlarla KRT </vt:lpstr>
      <vt:lpstr>Презентация PowerPoint</vt:lpstr>
      <vt:lpstr>Презентация PowerPoint</vt:lpstr>
      <vt:lpstr>Презентация PowerPoint</vt:lpstr>
      <vt:lpstr>Презентация PowerPoint</vt:lpstr>
      <vt:lpstr>Çok kutuplu elektrodlar ve KRT </vt:lpstr>
      <vt:lpstr>Çok kutuplu elektrodlar ve KRT </vt:lpstr>
      <vt:lpstr>Презентация PowerPoint</vt:lpstr>
      <vt:lpstr>Презентация PowerPoint</vt:lpstr>
      <vt:lpstr>Çok kutuplu elektrodlar ve KRT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subject/>
  <dc:creator>SERDAR DAYI</dc:creator>
  <dc:description/>
  <cp:lastModifiedBy>Admin</cp:lastModifiedBy>
  <cp:revision>1605</cp:revision>
  <dcterms:created xsi:type="dcterms:W3CDTF">2010-09-23T15:23:17Z</dcterms:created>
  <dcterms:modified xsi:type="dcterms:W3CDTF">2023-01-06T08:46:55Z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vt:i4>
  </property>
  <property fmtid="{D5CDD505-2E9C-101B-9397-08002B2CF9AE}" pid="3" name="PresentationFormat">
    <vt:lpwstr>Экран (4:3)</vt:lpwstr>
  </property>
  <property fmtid="{D5CDD505-2E9C-101B-9397-08002B2CF9AE}" pid="4" name="Slides">
    <vt:i4>35</vt:i4>
  </property>
</Properties>
</file>